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jpg" ContentType="image/jpg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Default Extension="png" ContentType="image/png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</p:sldIdLst>
  <p:sldSz cx="9144000" cy="6858000"/>
  <p:notesSz cx="9144000" cy="6858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200" b="0" i="0">
                <a:solidFill>
                  <a:srgbClr val="006633"/>
                </a:solidFill>
                <a:latin typeface="Times New Roman"/>
                <a:cs typeface="Times New Roman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800" b="0" i="0">
                <a:solidFill>
                  <a:srgbClr val="004D25"/>
                </a:solidFill>
                <a:latin typeface="Times New Roman"/>
                <a:cs typeface="Times New Roman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200" b="0" i="0">
                <a:solidFill>
                  <a:srgbClr val="006633"/>
                </a:solidFill>
                <a:latin typeface="Times New Roman"/>
                <a:cs typeface="Times New Roman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200" b="0" i="0">
                <a:solidFill>
                  <a:srgbClr val="006633"/>
                </a:solidFill>
                <a:latin typeface="Times New Roman"/>
                <a:cs typeface="Times New Roman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381000" y="228600"/>
            <a:ext cx="8229600" cy="609600"/>
          </a:xfrm>
          <a:custGeom>
            <a:avLst/>
            <a:gdLst/>
            <a:ahLst/>
            <a:cxnLst/>
            <a:rect l="l" t="t" r="r" b="b"/>
            <a:pathLst>
              <a:path w="8229600" h="609600">
                <a:moveTo>
                  <a:pt x="0" y="609600"/>
                </a:moveTo>
                <a:lnTo>
                  <a:pt x="0" y="0"/>
                </a:lnTo>
                <a:lnTo>
                  <a:pt x="8229600" y="0"/>
                </a:lnTo>
              </a:path>
            </a:pathLst>
          </a:custGeom>
          <a:ln w="19050">
            <a:solidFill>
              <a:srgbClr val="CC99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bk object 17"/>
          <p:cNvSpPr/>
          <p:nvPr/>
        </p:nvSpPr>
        <p:spPr>
          <a:xfrm>
            <a:off x="457200" y="6172200"/>
            <a:ext cx="8229600" cy="0"/>
          </a:xfrm>
          <a:custGeom>
            <a:avLst/>
            <a:gdLst/>
            <a:ahLst/>
            <a:cxnLst/>
            <a:rect l="l" t="t" r="r" b="b"/>
            <a:pathLst>
              <a:path w="8229600" h="0">
                <a:moveTo>
                  <a:pt x="0" y="0"/>
                </a:moveTo>
                <a:lnTo>
                  <a:pt x="8229600" y="0"/>
                </a:lnTo>
              </a:path>
            </a:pathLst>
          </a:custGeom>
          <a:ln w="19050">
            <a:solidFill>
              <a:srgbClr val="CC99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0907" y="268351"/>
            <a:ext cx="4282185" cy="6654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200" b="0" i="0">
                <a:solidFill>
                  <a:srgbClr val="006633"/>
                </a:solidFill>
                <a:latin typeface="Times New Roman"/>
                <a:cs typeface="Times New Roman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31316" y="1028827"/>
            <a:ext cx="7881366" cy="46424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0" i="0">
                <a:solidFill>
                  <a:srgbClr val="004D25"/>
                </a:solidFill>
                <a:latin typeface="Times New Roman"/>
                <a:cs typeface="Times New Roman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Relationship Id="rId3" Type="http://schemas.openxmlformats.org/officeDocument/2006/relationships/hyperlink" Target="mailto:yves.raibaud@cnrs.fr" TargetMode="External"/><Relationship Id="rId4" Type="http://schemas.openxmlformats.org/officeDocument/2006/relationships/image" Target="../media/image2.jpg"/></Relationships>
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3.jpg"/><Relationship Id="rId3" Type="http://schemas.openxmlformats.org/officeDocument/2006/relationships/image" Target="../media/image24.jpg"/></Relationships>
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jpg"/><Relationship Id="rId3" Type="http://schemas.openxmlformats.org/officeDocument/2006/relationships/image" Target="../media/image26.jpg"/><Relationship Id="rId4" Type="http://schemas.openxmlformats.org/officeDocument/2006/relationships/image" Target="../media/image27.jpg"/></Relationships>
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8.jpg"/></Relationships>
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Relationship Id="rId3" Type="http://schemas.openxmlformats.org/officeDocument/2006/relationships/image" Target="../media/image30.jp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Relationship Id="rId3" Type="http://schemas.openxmlformats.org/officeDocument/2006/relationships/image" Target="../media/image4.jpg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Relationship Id="rId3" Type="http://schemas.openxmlformats.org/officeDocument/2006/relationships/image" Target="../media/image6.jpg"/><Relationship Id="rId4" Type="http://schemas.openxmlformats.org/officeDocument/2006/relationships/image" Target="../media/image7.jp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Relationship Id="rId3" Type="http://schemas.openxmlformats.org/officeDocument/2006/relationships/image" Target="../media/image9.jpg"/><Relationship Id="rId4" Type="http://schemas.openxmlformats.org/officeDocument/2006/relationships/image" Target="../media/image10.jpg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g"/><Relationship Id="rId3" Type="http://schemas.openxmlformats.org/officeDocument/2006/relationships/image" Target="../media/image12.jpg"/><Relationship Id="rId4" Type="http://schemas.openxmlformats.org/officeDocument/2006/relationships/image" Target="../media/image13.png"/><Relationship Id="rId5" Type="http://schemas.openxmlformats.org/officeDocument/2006/relationships/image" Target="../media/image14.jpg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g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g"/><Relationship Id="rId3" Type="http://schemas.openxmlformats.org/officeDocument/2006/relationships/image" Target="../media/image17.png"/><Relationship Id="rId4" Type="http://schemas.openxmlformats.org/officeDocument/2006/relationships/image" Target="../media/image18.jpg"/><Relationship Id="rId5" Type="http://schemas.openxmlformats.org/officeDocument/2006/relationships/image" Target="../media/image19.png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0.jpg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jpg"/><Relationship Id="rId3" Type="http://schemas.openxmlformats.org/officeDocument/2006/relationships/image" Target="../media/image22.jp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09600" y="1219200"/>
            <a:ext cx="7924800" cy="914400"/>
          </a:xfrm>
          <a:custGeom>
            <a:avLst/>
            <a:gdLst/>
            <a:ahLst/>
            <a:cxnLst/>
            <a:rect l="l" t="t" r="r" b="b"/>
            <a:pathLst>
              <a:path w="7924800" h="914400">
                <a:moveTo>
                  <a:pt x="0" y="914400"/>
                </a:moveTo>
                <a:lnTo>
                  <a:pt x="0" y="0"/>
                </a:lnTo>
                <a:lnTo>
                  <a:pt x="7924800" y="0"/>
                </a:lnTo>
              </a:path>
            </a:pathLst>
          </a:custGeom>
          <a:ln w="25400">
            <a:solidFill>
              <a:srgbClr val="CC99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1981200" y="3962400"/>
            <a:ext cx="6511925" cy="0"/>
          </a:xfrm>
          <a:custGeom>
            <a:avLst/>
            <a:gdLst/>
            <a:ahLst/>
            <a:cxnLst/>
            <a:rect l="l" t="t" r="r" b="b"/>
            <a:pathLst>
              <a:path w="6511925" h="0">
                <a:moveTo>
                  <a:pt x="0" y="0"/>
                </a:moveTo>
                <a:lnTo>
                  <a:pt x="6511925" y="0"/>
                </a:lnTo>
              </a:path>
            </a:pathLst>
          </a:custGeom>
          <a:ln w="19050">
            <a:solidFill>
              <a:srgbClr val="CC99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7235825" y="5876925"/>
            <a:ext cx="1439799" cy="6191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057757" y="1195743"/>
            <a:ext cx="6886575" cy="115316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algn="ctr">
              <a:lnSpc>
                <a:spcPts val="4440"/>
              </a:lnSpc>
              <a:spcBef>
                <a:spcPts val="95"/>
              </a:spcBef>
            </a:pPr>
            <a:r>
              <a:rPr dirty="0" sz="3800" spc="30" b="1" i="1">
                <a:latin typeface="Times New Roman"/>
                <a:cs typeface="Times New Roman"/>
              </a:rPr>
              <a:t>De </a:t>
            </a:r>
            <a:r>
              <a:rPr dirty="0" sz="3800" spc="-95" b="1" i="1">
                <a:latin typeface="Times New Roman"/>
                <a:cs typeface="Times New Roman"/>
              </a:rPr>
              <a:t>l’école </a:t>
            </a:r>
            <a:r>
              <a:rPr dirty="0" sz="3800" spc="-180" b="1" i="1">
                <a:latin typeface="Times New Roman"/>
                <a:cs typeface="Times New Roman"/>
              </a:rPr>
              <a:t>à </a:t>
            </a:r>
            <a:r>
              <a:rPr dirty="0" sz="3800" spc="-150" b="1" i="1">
                <a:latin typeface="Times New Roman"/>
                <a:cs typeface="Times New Roman"/>
              </a:rPr>
              <a:t>la</a:t>
            </a:r>
            <a:r>
              <a:rPr dirty="0" sz="3800" spc="10" b="1" i="1">
                <a:latin typeface="Times New Roman"/>
                <a:cs typeface="Times New Roman"/>
              </a:rPr>
              <a:t> </a:t>
            </a:r>
            <a:r>
              <a:rPr dirty="0" sz="3800" spc="-70" b="1" i="1">
                <a:latin typeface="Times New Roman"/>
                <a:cs typeface="Times New Roman"/>
              </a:rPr>
              <a:t>ville</a:t>
            </a:r>
            <a:endParaRPr sz="3800">
              <a:latin typeface="Times New Roman"/>
              <a:cs typeface="Times New Roman"/>
            </a:endParaRPr>
          </a:p>
          <a:p>
            <a:pPr algn="ctr">
              <a:lnSpc>
                <a:spcPts val="4440"/>
              </a:lnSpc>
            </a:pPr>
            <a:r>
              <a:rPr dirty="0" sz="3800" spc="-110" b="1" i="1">
                <a:latin typeface="Times New Roman"/>
                <a:cs typeface="Times New Roman"/>
              </a:rPr>
              <a:t>La </a:t>
            </a:r>
            <a:r>
              <a:rPr dirty="0" sz="3800" spc="-40" b="1" i="1">
                <a:latin typeface="Times New Roman"/>
                <a:cs typeface="Times New Roman"/>
              </a:rPr>
              <a:t>construction </a:t>
            </a:r>
            <a:r>
              <a:rPr dirty="0" sz="3800" spc="-55" b="1" i="1">
                <a:latin typeface="Times New Roman"/>
                <a:cs typeface="Times New Roman"/>
              </a:rPr>
              <a:t>genrée </a:t>
            </a:r>
            <a:r>
              <a:rPr dirty="0" sz="3800" spc="30" b="1" i="1">
                <a:latin typeface="Times New Roman"/>
                <a:cs typeface="Times New Roman"/>
              </a:rPr>
              <a:t>des</a:t>
            </a:r>
            <a:r>
              <a:rPr dirty="0" sz="3800" spc="-50" b="1" i="1">
                <a:latin typeface="Times New Roman"/>
                <a:cs typeface="Times New Roman"/>
              </a:rPr>
              <a:t> </a:t>
            </a:r>
            <a:r>
              <a:rPr dirty="0" sz="3800" spc="-5" b="1" i="1">
                <a:latin typeface="Times New Roman"/>
                <a:cs typeface="Times New Roman"/>
              </a:rPr>
              <a:t>espaces</a:t>
            </a:r>
            <a:endParaRPr sz="38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364994" y="2696032"/>
            <a:ext cx="5667375" cy="2606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511175">
              <a:lnSpc>
                <a:spcPct val="100000"/>
              </a:lnSpc>
              <a:spcBef>
                <a:spcPts val="100"/>
              </a:spcBef>
            </a:pPr>
            <a:r>
              <a:rPr dirty="0" sz="2400" spc="-65">
                <a:solidFill>
                  <a:srgbClr val="006633"/>
                </a:solidFill>
                <a:latin typeface="Times New Roman"/>
                <a:cs typeface="Times New Roman"/>
              </a:rPr>
              <a:t>Chasseneuil, </a:t>
            </a:r>
            <a:r>
              <a:rPr dirty="0" sz="2400" spc="-95">
                <a:solidFill>
                  <a:srgbClr val="006633"/>
                </a:solidFill>
                <a:latin typeface="Times New Roman"/>
                <a:cs typeface="Times New Roman"/>
              </a:rPr>
              <a:t>le </a:t>
            </a:r>
            <a:r>
              <a:rPr dirty="0" sz="2400" spc="-75">
                <a:solidFill>
                  <a:srgbClr val="006633"/>
                </a:solidFill>
                <a:latin typeface="Times New Roman"/>
                <a:cs typeface="Times New Roman"/>
              </a:rPr>
              <a:t>10 </a:t>
            </a:r>
            <a:r>
              <a:rPr dirty="0" sz="2400" spc="-80">
                <a:solidFill>
                  <a:srgbClr val="006633"/>
                </a:solidFill>
                <a:latin typeface="Times New Roman"/>
                <a:cs typeface="Times New Roman"/>
              </a:rPr>
              <a:t>mai</a:t>
            </a:r>
            <a:r>
              <a:rPr dirty="0" sz="2400" spc="225">
                <a:solidFill>
                  <a:srgbClr val="006633"/>
                </a:solidFill>
                <a:latin typeface="Times New Roman"/>
                <a:cs typeface="Times New Roman"/>
              </a:rPr>
              <a:t> </a:t>
            </a:r>
            <a:r>
              <a:rPr dirty="0" sz="2400" spc="-75">
                <a:solidFill>
                  <a:srgbClr val="006633"/>
                </a:solidFill>
                <a:latin typeface="Times New Roman"/>
                <a:cs typeface="Times New Roman"/>
              </a:rPr>
              <a:t>2019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7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3500">
              <a:latin typeface="Times New Roman"/>
              <a:cs typeface="Times New Roman"/>
            </a:endParaRPr>
          </a:p>
          <a:p>
            <a:pPr marL="1265555">
              <a:lnSpc>
                <a:spcPct val="100000"/>
              </a:lnSpc>
            </a:pPr>
            <a:r>
              <a:rPr dirty="0" sz="2800" spc="-110">
                <a:solidFill>
                  <a:srgbClr val="004D25"/>
                </a:solidFill>
                <a:latin typeface="Times New Roman"/>
                <a:cs typeface="Times New Roman"/>
              </a:rPr>
              <a:t>Yves </a:t>
            </a:r>
            <a:r>
              <a:rPr dirty="0" sz="2800" spc="-70">
                <a:solidFill>
                  <a:srgbClr val="004D25"/>
                </a:solidFill>
                <a:latin typeface="Times New Roman"/>
                <a:cs typeface="Times New Roman"/>
              </a:rPr>
              <a:t>Raibaud,</a:t>
            </a:r>
            <a:r>
              <a:rPr dirty="0" sz="2800" spc="95">
                <a:solidFill>
                  <a:srgbClr val="004D25"/>
                </a:solidFill>
                <a:latin typeface="Times New Roman"/>
                <a:cs typeface="Times New Roman"/>
              </a:rPr>
              <a:t> </a:t>
            </a:r>
            <a:r>
              <a:rPr dirty="0" sz="2800" spc="-60">
                <a:solidFill>
                  <a:srgbClr val="004D25"/>
                </a:solidFill>
                <a:latin typeface="Times New Roman"/>
                <a:cs typeface="Times New Roman"/>
              </a:rPr>
              <a:t>géographe,</a:t>
            </a:r>
            <a:endParaRPr sz="2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605"/>
              </a:spcBef>
            </a:pPr>
            <a:r>
              <a:rPr dirty="0" sz="2400" spc="-50">
                <a:solidFill>
                  <a:srgbClr val="004D25"/>
                </a:solidFill>
                <a:latin typeface="Times New Roman"/>
                <a:cs typeface="Times New Roman"/>
              </a:rPr>
              <a:t>Université Bordeaux </a:t>
            </a:r>
            <a:r>
              <a:rPr dirty="0" sz="2400" spc="-55">
                <a:solidFill>
                  <a:srgbClr val="004D25"/>
                </a:solidFill>
                <a:latin typeface="Times New Roman"/>
                <a:cs typeface="Times New Roman"/>
              </a:rPr>
              <a:t>Montaigne,</a:t>
            </a:r>
            <a:r>
              <a:rPr dirty="0" sz="2400" spc="75">
                <a:solidFill>
                  <a:srgbClr val="004D25"/>
                </a:solidFill>
                <a:latin typeface="Times New Roman"/>
                <a:cs typeface="Times New Roman"/>
              </a:rPr>
              <a:t> </a:t>
            </a:r>
            <a:r>
              <a:rPr dirty="0" sz="2400" spc="-10">
                <a:solidFill>
                  <a:srgbClr val="004D25"/>
                </a:solidFill>
                <a:latin typeface="Times New Roman"/>
                <a:cs typeface="Times New Roman"/>
              </a:rPr>
              <a:t>Passages/Cnrs</a:t>
            </a:r>
            <a:endParaRPr sz="2400">
              <a:latin typeface="Times New Roman"/>
              <a:cs typeface="Times New Roman"/>
            </a:endParaRPr>
          </a:p>
          <a:p>
            <a:pPr marL="1797050">
              <a:lnSpc>
                <a:spcPct val="100000"/>
              </a:lnSpc>
              <a:spcBef>
                <a:spcPts val="575"/>
              </a:spcBef>
            </a:pPr>
            <a:r>
              <a:rPr dirty="0" sz="2400" spc="-55">
                <a:solidFill>
                  <a:srgbClr val="004D25"/>
                </a:solidFill>
                <a:latin typeface="Times New Roman"/>
                <a:cs typeface="Times New Roman"/>
                <a:hlinkClick r:id="rId3"/>
              </a:rPr>
              <a:t>yves.raibaud@cnrs.fr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539750" y="5876925"/>
            <a:ext cx="2087626" cy="6223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031998" y="908380"/>
            <a:ext cx="3204210" cy="66611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125"/>
              <a:t>Les </a:t>
            </a:r>
            <a:r>
              <a:rPr dirty="0" spc="-60"/>
              <a:t>toilettes</a:t>
            </a:r>
            <a:r>
              <a:rPr dirty="0" spc="40"/>
              <a:t> </a:t>
            </a:r>
            <a:r>
              <a:rPr dirty="0" spc="-160"/>
              <a:t>(2)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64642" y="2564130"/>
            <a:ext cx="3943350" cy="308356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93700">
              <a:lnSpc>
                <a:spcPct val="100000"/>
              </a:lnSpc>
              <a:spcBef>
                <a:spcPts val="105"/>
              </a:spcBef>
            </a:pPr>
            <a:r>
              <a:rPr dirty="0" sz="3200" spc="-45" b="1">
                <a:solidFill>
                  <a:srgbClr val="006633"/>
                </a:solidFill>
                <a:latin typeface="Times New Roman"/>
                <a:cs typeface="Times New Roman"/>
              </a:rPr>
              <a:t>Garçons</a:t>
            </a:r>
            <a:endParaRPr sz="3200">
              <a:latin typeface="Times New Roman"/>
              <a:cs typeface="Times New Roman"/>
            </a:endParaRPr>
          </a:p>
          <a:p>
            <a:pPr marL="335280" indent="-322580">
              <a:lnSpc>
                <a:spcPct val="100000"/>
              </a:lnSpc>
              <a:spcBef>
                <a:spcPts val="65"/>
              </a:spcBef>
              <a:buChar char="-"/>
              <a:tabLst>
                <a:tab pos="335280" algn="l"/>
                <a:tab pos="335915" algn="l"/>
              </a:tabLst>
            </a:pPr>
            <a:r>
              <a:rPr dirty="0" sz="2400" spc="-70">
                <a:solidFill>
                  <a:srgbClr val="006633"/>
                </a:solidFill>
                <a:latin typeface="Times New Roman"/>
                <a:cs typeface="Times New Roman"/>
              </a:rPr>
              <a:t>Légitimité </a:t>
            </a:r>
            <a:r>
              <a:rPr dirty="0" sz="2400" spc="-35">
                <a:solidFill>
                  <a:srgbClr val="006633"/>
                </a:solidFill>
                <a:latin typeface="Times New Roman"/>
                <a:cs typeface="Times New Roman"/>
              </a:rPr>
              <a:t>dans </a:t>
            </a:r>
            <a:r>
              <a:rPr dirty="0" sz="2400" spc="-90">
                <a:solidFill>
                  <a:srgbClr val="006633"/>
                </a:solidFill>
                <a:latin typeface="Times New Roman"/>
                <a:cs typeface="Times New Roman"/>
              </a:rPr>
              <a:t>l’espace</a:t>
            </a:r>
            <a:r>
              <a:rPr dirty="0" sz="2400" spc="90">
                <a:solidFill>
                  <a:srgbClr val="006633"/>
                </a:solidFill>
                <a:latin typeface="Times New Roman"/>
                <a:cs typeface="Times New Roman"/>
              </a:rPr>
              <a:t> </a:t>
            </a:r>
            <a:r>
              <a:rPr dirty="0" sz="2400" spc="-55">
                <a:solidFill>
                  <a:srgbClr val="006633"/>
                </a:solidFill>
                <a:latin typeface="Times New Roman"/>
                <a:cs typeface="Times New Roman"/>
              </a:rPr>
              <a:t>public</a:t>
            </a:r>
            <a:endParaRPr sz="2400">
              <a:latin typeface="Times New Roman"/>
              <a:cs typeface="Times New Roman"/>
            </a:endParaRPr>
          </a:p>
          <a:p>
            <a:pPr marL="335280" indent="-322580">
              <a:lnSpc>
                <a:spcPct val="100000"/>
              </a:lnSpc>
              <a:buChar char="-"/>
              <a:tabLst>
                <a:tab pos="335280" algn="l"/>
                <a:tab pos="335915" algn="l"/>
              </a:tabLst>
            </a:pPr>
            <a:r>
              <a:rPr dirty="0" sz="2400" spc="-40">
                <a:solidFill>
                  <a:srgbClr val="006633"/>
                </a:solidFill>
                <a:latin typeface="Times New Roman"/>
                <a:cs typeface="Times New Roman"/>
              </a:rPr>
              <a:t>Transgression</a:t>
            </a:r>
            <a:r>
              <a:rPr dirty="0" sz="2400" spc="-10">
                <a:solidFill>
                  <a:srgbClr val="006633"/>
                </a:solidFill>
                <a:latin typeface="Times New Roman"/>
                <a:cs typeface="Times New Roman"/>
              </a:rPr>
              <a:t> </a:t>
            </a:r>
            <a:r>
              <a:rPr dirty="0" sz="2400" spc="-50">
                <a:solidFill>
                  <a:srgbClr val="006633"/>
                </a:solidFill>
                <a:latin typeface="Times New Roman"/>
                <a:cs typeface="Times New Roman"/>
              </a:rPr>
              <a:t>autorisée</a:t>
            </a:r>
            <a:endParaRPr sz="2400">
              <a:latin typeface="Times New Roman"/>
              <a:cs typeface="Times New Roman"/>
            </a:endParaRPr>
          </a:p>
          <a:p>
            <a:pPr marL="335280" indent="-322580">
              <a:lnSpc>
                <a:spcPct val="100000"/>
              </a:lnSpc>
              <a:buChar char="-"/>
              <a:tabLst>
                <a:tab pos="335280" algn="l"/>
                <a:tab pos="335915" algn="l"/>
              </a:tabLst>
            </a:pPr>
            <a:r>
              <a:rPr dirty="0" sz="2400">
                <a:solidFill>
                  <a:srgbClr val="006633"/>
                </a:solidFill>
                <a:latin typeface="Times New Roman"/>
                <a:cs typeface="Times New Roman"/>
              </a:rPr>
              <a:t>Normes </a:t>
            </a:r>
            <a:r>
              <a:rPr dirty="0" sz="2400" spc="-35">
                <a:solidFill>
                  <a:srgbClr val="006633"/>
                </a:solidFill>
                <a:latin typeface="Times New Roman"/>
                <a:cs typeface="Times New Roman"/>
              </a:rPr>
              <a:t>de </a:t>
            </a:r>
            <a:r>
              <a:rPr dirty="0" sz="2400" spc="-10">
                <a:solidFill>
                  <a:srgbClr val="006633"/>
                </a:solidFill>
                <a:latin typeface="Times New Roman"/>
                <a:cs typeface="Times New Roman"/>
              </a:rPr>
              <a:t>propreté</a:t>
            </a:r>
            <a:r>
              <a:rPr dirty="0" sz="2400" spc="10">
                <a:solidFill>
                  <a:srgbClr val="006633"/>
                </a:solidFill>
                <a:latin typeface="Times New Roman"/>
                <a:cs typeface="Times New Roman"/>
              </a:rPr>
              <a:t> </a:t>
            </a:r>
            <a:r>
              <a:rPr dirty="0" sz="2400" spc="-55">
                <a:solidFill>
                  <a:srgbClr val="006633"/>
                </a:solidFill>
                <a:latin typeface="Times New Roman"/>
                <a:cs typeface="Times New Roman"/>
              </a:rPr>
              <a:t>basse</a:t>
            </a:r>
            <a:endParaRPr sz="2400">
              <a:latin typeface="Times New Roman"/>
              <a:cs typeface="Times New Roman"/>
            </a:endParaRPr>
          </a:p>
          <a:p>
            <a:pPr lvl="1" marL="335280" indent="-246379">
              <a:lnSpc>
                <a:spcPct val="100000"/>
              </a:lnSpc>
              <a:spcBef>
                <a:spcPts val="5"/>
              </a:spcBef>
              <a:buChar char="-"/>
              <a:tabLst>
                <a:tab pos="335280" algn="l"/>
                <a:tab pos="335915" algn="l"/>
              </a:tabLst>
            </a:pPr>
            <a:r>
              <a:rPr dirty="0" sz="2400" spc="-45">
                <a:solidFill>
                  <a:srgbClr val="006633"/>
                </a:solidFill>
                <a:latin typeface="Times New Roman"/>
                <a:cs typeface="Times New Roman"/>
              </a:rPr>
              <a:t>Pas</a:t>
            </a:r>
            <a:r>
              <a:rPr dirty="0" sz="2400" spc="-5">
                <a:solidFill>
                  <a:srgbClr val="006633"/>
                </a:solidFill>
                <a:latin typeface="Times New Roman"/>
                <a:cs typeface="Times New Roman"/>
              </a:rPr>
              <a:t> </a:t>
            </a:r>
            <a:r>
              <a:rPr dirty="0" sz="2400" spc="-100">
                <a:solidFill>
                  <a:srgbClr val="006633"/>
                </a:solidFill>
                <a:latin typeface="Times New Roman"/>
                <a:cs typeface="Times New Roman"/>
              </a:rPr>
              <a:t>d’essuyage</a:t>
            </a:r>
            <a:endParaRPr sz="2400">
              <a:latin typeface="Times New Roman"/>
              <a:cs typeface="Times New Roman"/>
            </a:endParaRPr>
          </a:p>
          <a:p>
            <a:pPr lvl="1" marL="335280" indent="-246379">
              <a:lnSpc>
                <a:spcPct val="100000"/>
              </a:lnSpc>
              <a:buChar char="-"/>
              <a:tabLst>
                <a:tab pos="335280" algn="l"/>
                <a:tab pos="335915" algn="l"/>
              </a:tabLst>
            </a:pPr>
            <a:r>
              <a:rPr dirty="0" sz="2400">
                <a:solidFill>
                  <a:srgbClr val="006633"/>
                </a:solidFill>
                <a:latin typeface="Times New Roman"/>
                <a:cs typeface="Times New Roman"/>
              </a:rPr>
              <a:t>Debout, </a:t>
            </a:r>
            <a:r>
              <a:rPr dirty="0" sz="2400" spc="-35">
                <a:solidFill>
                  <a:srgbClr val="006633"/>
                </a:solidFill>
                <a:latin typeface="Times New Roman"/>
                <a:cs typeface="Times New Roman"/>
              </a:rPr>
              <a:t>hauteur,</a:t>
            </a:r>
            <a:r>
              <a:rPr dirty="0" sz="2400" spc="-5">
                <a:solidFill>
                  <a:srgbClr val="006633"/>
                </a:solidFill>
                <a:latin typeface="Times New Roman"/>
                <a:cs typeface="Times New Roman"/>
              </a:rPr>
              <a:t> </a:t>
            </a:r>
            <a:r>
              <a:rPr dirty="0" sz="2400" spc="-25">
                <a:solidFill>
                  <a:srgbClr val="006633"/>
                </a:solidFill>
                <a:latin typeface="Times New Roman"/>
                <a:cs typeface="Times New Roman"/>
              </a:rPr>
              <a:t>surplomb</a:t>
            </a:r>
            <a:endParaRPr sz="2400">
              <a:latin typeface="Times New Roman"/>
              <a:cs typeface="Times New Roman"/>
            </a:endParaRPr>
          </a:p>
          <a:p>
            <a:pPr marL="335280" indent="-322580">
              <a:lnSpc>
                <a:spcPct val="100000"/>
              </a:lnSpc>
              <a:buChar char="-"/>
              <a:tabLst>
                <a:tab pos="335280" algn="l"/>
                <a:tab pos="335915" algn="l"/>
              </a:tabLst>
            </a:pPr>
            <a:r>
              <a:rPr dirty="0" sz="2400" spc="-65">
                <a:solidFill>
                  <a:srgbClr val="006633"/>
                </a:solidFill>
                <a:latin typeface="Times New Roman"/>
                <a:cs typeface="Times New Roman"/>
              </a:rPr>
              <a:t>Vision </a:t>
            </a:r>
            <a:r>
              <a:rPr dirty="0" sz="2400" spc="-80">
                <a:solidFill>
                  <a:srgbClr val="006633"/>
                </a:solidFill>
                <a:latin typeface="Times New Roman"/>
                <a:cs typeface="Times New Roman"/>
              </a:rPr>
              <a:t>dégagée,</a:t>
            </a:r>
            <a:r>
              <a:rPr dirty="0" sz="2400" spc="55">
                <a:solidFill>
                  <a:srgbClr val="006633"/>
                </a:solidFill>
                <a:latin typeface="Times New Roman"/>
                <a:cs typeface="Times New Roman"/>
              </a:rPr>
              <a:t> </a:t>
            </a:r>
            <a:r>
              <a:rPr dirty="0" sz="2400" spc="-70">
                <a:solidFill>
                  <a:srgbClr val="006633"/>
                </a:solidFill>
                <a:latin typeface="Times New Roman"/>
                <a:cs typeface="Times New Roman"/>
              </a:rPr>
              <a:t>circulaire</a:t>
            </a:r>
            <a:endParaRPr sz="2400">
              <a:latin typeface="Times New Roman"/>
              <a:cs typeface="Times New Roman"/>
            </a:endParaRPr>
          </a:p>
          <a:p>
            <a:pPr marL="335280" indent="-322580">
              <a:lnSpc>
                <a:spcPct val="100000"/>
              </a:lnSpc>
              <a:buChar char="-"/>
              <a:tabLst>
                <a:tab pos="335280" algn="l"/>
                <a:tab pos="335915" algn="l"/>
              </a:tabLst>
            </a:pPr>
            <a:r>
              <a:rPr dirty="0" sz="2400" spc="-25">
                <a:solidFill>
                  <a:srgbClr val="006633"/>
                </a:solidFill>
                <a:latin typeface="Times New Roman"/>
                <a:cs typeface="Times New Roman"/>
              </a:rPr>
              <a:t>Exhibition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524247" y="2564130"/>
            <a:ext cx="3946525" cy="308356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algn="ctr" marL="234950">
              <a:lnSpc>
                <a:spcPct val="100000"/>
              </a:lnSpc>
              <a:spcBef>
                <a:spcPts val="105"/>
              </a:spcBef>
            </a:pPr>
            <a:r>
              <a:rPr dirty="0" sz="3200" spc="5" b="1">
                <a:solidFill>
                  <a:srgbClr val="006633"/>
                </a:solidFill>
                <a:latin typeface="Times New Roman"/>
                <a:cs typeface="Times New Roman"/>
              </a:rPr>
              <a:t>Filles</a:t>
            </a:r>
            <a:endParaRPr sz="3200">
              <a:latin typeface="Times New Roman"/>
              <a:cs typeface="Times New Roman"/>
            </a:endParaRPr>
          </a:p>
          <a:p>
            <a:pPr marL="152400">
              <a:lnSpc>
                <a:spcPct val="100000"/>
              </a:lnSpc>
              <a:spcBef>
                <a:spcPts val="65"/>
              </a:spcBef>
            </a:pPr>
            <a:r>
              <a:rPr dirty="0" sz="2400" spc="-50">
                <a:solidFill>
                  <a:srgbClr val="006633"/>
                </a:solidFill>
                <a:latin typeface="Times New Roman"/>
                <a:cs typeface="Times New Roman"/>
              </a:rPr>
              <a:t>- </a:t>
            </a:r>
            <a:r>
              <a:rPr dirty="0" sz="2400" spc="-25">
                <a:solidFill>
                  <a:srgbClr val="006633"/>
                </a:solidFill>
                <a:latin typeface="Times New Roman"/>
                <a:cs typeface="Times New Roman"/>
              </a:rPr>
              <a:t>Infériorité </a:t>
            </a:r>
            <a:r>
              <a:rPr dirty="0" sz="2400" spc="-35">
                <a:solidFill>
                  <a:srgbClr val="006633"/>
                </a:solidFill>
                <a:latin typeface="Times New Roman"/>
                <a:cs typeface="Times New Roman"/>
              </a:rPr>
              <a:t>dans </a:t>
            </a:r>
            <a:r>
              <a:rPr dirty="0" sz="2400" spc="-95">
                <a:solidFill>
                  <a:srgbClr val="006633"/>
                </a:solidFill>
                <a:latin typeface="Times New Roman"/>
                <a:cs typeface="Times New Roman"/>
              </a:rPr>
              <a:t>l’espace</a:t>
            </a:r>
            <a:r>
              <a:rPr dirty="0" sz="2400" spc="80">
                <a:solidFill>
                  <a:srgbClr val="006633"/>
                </a:solidFill>
                <a:latin typeface="Times New Roman"/>
                <a:cs typeface="Times New Roman"/>
              </a:rPr>
              <a:t> </a:t>
            </a:r>
            <a:r>
              <a:rPr dirty="0" sz="2400" spc="-50">
                <a:solidFill>
                  <a:srgbClr val="006633"/>
                </a:solidFill>
                <a:latin typeface="Times New Roman"/>
                <a:cs typeface="Times New Roman"/>
              </a:rPr>
              <a:t>public</a:t>
            </a:r>
            <a:endParaRPr sz="2400">
              <a:latin typeface="Times New Roman"/>
              <a:cs typeface="Times New Roman"/>
            </a:endParaRPr>
          </a:p>
          <a:p>
            <a:pPr marL="269875" indent="-248285">
              <a:lnSpc>
                <a:spcPct val="100000"/>
              </a:lnSpc>
              <a:buChar char="-"/>
              <a:tabLst>
                <a:tab pos="269875" algn="l"/>
                <a:tab pos="270510" algn="l"/>
              </a:tabLst>
            </a:pPr>
            <a:r>
              <a:rPr dirty="0" sz="2400" spc="-20">
                <a:solidFill>
                  <a:srgbClr val="006633"/>
                </a:solidFill>
                <a:latin typeface="Times New Roman"/>
                <a:cs typeface="Times New Roman"/>
              </a:rPr>
              <a:t>Peur </a:t>
            </a:r>
            <a:r>
              <a:rPr dirty="0" sz="2400" spc="-35">
                <a:solidFill>
                  <a:srgbClr val="006633"/>
                </a:solidFill>
                <a:latin typeface="Times New Roman"/>
                <a:cs typeface="Times New Roman"/>
              </a:rPr>
              <a:t>de </a:t>
            </a:r>
            <a:r>
              <a:rPr dirty="0" sz="2400" spc="-200">
                <a:solidFill>
                  <a:srgbClr val="006633"/>
                </a:solidFill>
                <a:latin typeface="Times New Roman"/>
                <a:cs typeface="Times New Roman"/>
              </a:rPr>
              <a:t>l’ </a:t>
            </a:r>
            <a:r>
              <a:rPr dirty="0" sz="2400" spc="-55">
                <a:solidFill>
                  <a:srgbClr val="006633"/>
                </a:solidFill>
                <a:latin typeface="Times New Roman"/>
                <a:cs typeface="Times New Roman"/>
              </a:rPr>
              <a:t>agression</a:t>
            </a:r>
            <a:r>
              <a:rPr dirty="0" sz="2400" spc="-170">
                <a:solidFill>
                  <a:srgbClr val="006633"/>
                </a:solidFill>
                <a:latin typeface="Times New Roman"/>
                <a:cs typeface="Times New Roman"/>
              </a:rPr>
              <a:t> </a:t>
            </a:r>
            <a:r>
              <a:rPr dirty="0" sz="2400" spc="-85">
                <a:solidFill>
                  <a:srgbClr val="006633"/>
                </a:solidFill>
                <a:latin typeface="Times New Roman"/>
                <a:cs typeface="Times New Roman"/>
              </a:rPr>
              <a:t>sexuelle</a:t>
            </a:r>
            <a:endParaRPr sz="2400">
              <a:latin typeface="Times New Roman"/>
              <a:cs typeface="Times New Roman"/>
            </a:endParaRPr>
          </a:p>
          <a:p>
            <a:pPr marL="302260" indent="-248920">
              <a:lnSpc>
                <a:spcPct val="100000"/>
              </a:lnSpc>
              <a:buChar char="-"/>
              <a:tabLst>
                <a:tab pos="301625" algn="l"/>
                <a:tab pos="302260" algn="l"/>
              </a:tabLst>
            </a:pPr>
            <a:r>
              <a:rPr dirty="0" sz="2400">
                <a:solidFill>
                  <a:srgbClr val="006633"/>
                </a:solidFill>
                <a:latin typeface="Times New Roman"/>
                <a:cs typeface="Times New Roman"/>
              </a:rPr>
              <a:t>Normes </a:t>
            </a:r>
            <a:r>
              <a:rPr dirty="0" sz="2400" spc="-35">
                <a:solidFill>
                  <a:srgbClr val="006633"/>
                </a:solidFill>
                <a:latin typeface="Times New Roman"/>
                <a:cs typeface="Times New Roman"/>
              </a:rPr>
              <a:t>de </a:t>
            </a:r>
            <a:r>
              <a:rPr dirty="0" sz="2400" spc="-10">
                <a:solidFill>
                  <a:srgbClr val="006633"/>
                </a:solidFill>
                <a:latin typeface="Times New Roman"/>
                <a:cs typeface="Times New Roman"/>
              </a:rPr>
              <a:t>propreté</a:t>
            </a:r>
            <a:r>
              <a:rPr dirty="0" sz="2400" spc="5">
                <a:solidFill>
                  <a:srgbClr val="006633"/>
                </a:solidFill>
                <a:latin typeface="Times New Roman"/>
                <a:cs typeface="Times New Roman"/>
              </a:rPr>
              <a:t> </a:t>
            </a:r>
            <a:r>
              <a:rPr dirty="0" sz="2400" spc="-30">
                <a:solidFill>
                  <a:srgbClr val="006633"/>
                </a:solidFill>
                <a:latin typeface="Times New Roman"/>
                <a:cs typeface="Times New Roman"/>
              </a:rPr>
              <a:t>haute</a:t>
            </a:r>
            <a:endParaRPr sz="2400">
              <a:latin typeface="Times New Roman"/>
              <a:cs typeface="Times New Roman"/>
            </a:endParaRPr>
          </a:p>
          <a:p>
            <a:pPr marL="273050" indent="-247015">
              <a:lnSpc>
                <a:spcPct val="100000"/>
              </a:lnSpc>
              <a:spcBef>
                <a:spcPts val="5"/>
              </a:spcBef>
              <a:buChar char="-"/>
              <a:tabLst>
                <a:tab pos="273050" algn="l"/>
                <a:tab pos="273685" algn="l"/>
              </a:tabLst>
            </a:pPr>
            <a:r>
              <a:rPr dirty="0" sz="2400" spc="-70">
                <a:solidFill>
                  <a:srgbClr val="006633"/>
                </a:solidFill>
                <a:latin typeface="Times New Roman"/>
                <a:cs typeface="Times New Roman"/>
              </a:rPr>
              <a:t>Essuyage </a:t>
            </a:r>
            <a:r>
              <a:rPr dirty="0" sz="2400" spc="-85">
                <a:solidFill>
                  <a:srgbClr val="006633"/>
                </a:solidFill>
                <a:latin typeface="Times New Roman"/>
                <a:cs typeface="Times New Roman"/>
              </a:rPr>
              <a:t>(sexe</a:t>
            </a:r>
            <a:r>
              <a:rPr dirty="0" sz="2400" spc="60">
                <a:solidFill>
                  <a:srgbClr val="006633"/>
                </a:solidFill>
                <a:latin typeface="Times New Roman"/>
                <a:cs typeface="Times New Roman"/>
              </a:rPr>
              <a:t> </a:t>
            </a:r>
            <a:r>
              <a:rPr dirty="0" sz="2400" spc="-90">
                <a:solidFill>
                  <a:srgbClr val="006633"/>
                </a:solidFill>
                <a:latin typeface="Times New Roman"/>
                <a:cs typeface="Times New Roman"/>
              </a:rPr>
              <a:t>sale)</a:t>
            </a:r>
            <a:endParaRPr sz="2400">
              <a:latin typeface="Times New Roman"/>
              <a:cs typeface="Times New Roman"/>
            </a:endParaRPr>
          </a:p>
          <a:p>
            <a:pPr marL="260985" indent="-248285">
              <a:lnSpc>
                <a:spcPct val="100000"/>
              </a:lnSpc>
              <a:buChar char="-"/>
              <a:tabLst>
                <a:tab pos="260985" algn="l"/>
                <a:tab pos="261620" algn="l"/>
              </a:tabLst>
            </a:pPr>
            <a:r>
              <a:rPr dirty="0" sz="2400" spc="-30">
                <a:solidFill>
                  <a:srgbClr val="006633"/>
                </a:solidFill>
                <a:latin typeface="Times New Roman"/>
                <a:cs typeface="Times New Roman"/>
              </a:rPr>
              <a:t>Enfermées, </a:t>
            </a:r>
            <a:r>
              <a:rPr dirty="0" sz="2400" spc="-40">
                <a:solidFill>
                  <a:srgbClr val="006633"/>
                </a:solidFill>
                <a:latin typeface="Times New Roman"/>
                <a:cs typeface="Times New Roman"/>
              </a:rPr>
              <a:t>toilettes</a:t>
            </a:r>
            <a:r>
              <a:rPr dirty="0" sz="2400" spc="25">
                <a:solidFill>
                  <a:srgbClr val="006633"/>
                </a:solidFill>
                <a:latin typeface="Times New Roman"/>
                <a:cs typeface="Times New Roman"/>
              </a:rPr>
              <a:t> </a:t>
            </a:r>
            <a:r>
              <a:rPr dirty="0" sz="2400" spc="-55">
                <a:solidFill>
                  <a:srgbClr val="006633"/>
                </a:solidFill>
                <a:latin typeface="Times New Roman"/>
                <a:cs typeface="Times New Roman"/>
              </a:rPr>
              <a:t>mixtes</a:t>
            </a:r>
            <a:endParaRPr sz="2400">
              <a:latin typeface="Times New Roman"/>
              <a:cs typeface="Times New Roman"/>
            </a:endParaRPr>
          </a:p>
          <a:p>
            <a:pPr lvl="1" marL="247015" indent="-170815">
              <a:lnSpc>
                <a:spcPct val="100000"/>
              </a:lnSpc>
              <a:buChar char="-"/>
              <a:tabLst>
                <a:tab pos="247650" algn="l"/>
              </a:tabLst>
            </a:pPr>
            <a:r>
              <a:rPr dirty="0" sz="2400" spc="-65">
                <a:solidFill>
                  <a:srgbClr val="006633"/>
                </a:solidFill>
                <a:latin typeface="Times New Roman"/>
                <a:cs typeface="Times New Roman"/>
              </a:rPr>
              <a:t>Vision </a:t>
            </a:r>
            <a:r>
              <a:rPr dirty="0" sz="2400" spc="-35">
                <a:solidFill>
                  <a:srgbClr val="006633"/>
                </a:solidFill>
                <a:latin typeface="Times New Roman"/>
                <a:cs typeface="Times New Roman"/>
              </a:rPr>
              <a:t>réduite </a:t>
            </a:r>
            <a:r>
              <a:rPr dirty="0" sz="2400" spc="-90">
                <a:solidFill>
                  <a:srgbClr val="006633"/>
                </a:solidFill>
                <a:latin typeface="Times New Roman"/>
                <a:cs typeface="Times New Roman"/>
              </a:rPr>
              <a:t>à</a:t>
            </a:r>
            <a:r>
              <a:rPr dirty="0" sz="2400" spc="65">
                <a:solidFill>
                  <a:srgbClr val="006633"/>
                </a:solidFill>
                <a:latin typeface="Times New Roman"/>
                <a:cs typeface="Times New Roman"/>
              </a:rPr>
              <a:t> </a:t>
            </a:r>
            <a:r>
              <a:rPr dirty="0" sz="2400" spc="-55">
                <a:solidFill>
                  <a:srgbClr val="006633"/>
                </a:solidFill>
                <a:latin typeface="Times New Roman"/>
                <a:cs typeface="Times New Roman"/>
              </a:rPr>
              <a:t>180°</a:t>
            </a:r>
            <a:endParaRPr sz="2400">
              <a:latin typeface="Times New Roman"/>
              <a:cs typeface="Times New Roman"/>
            </a:endParaRPr>
          </a:p>
          <a:p>
            <a:pPr lvl="1" marL="276225" indent="-170815">
              <a:lnSpc>
                <a:spcPct val="100000"/>
              </a:lnSpc>
              <a:buChar char="-"/>
              <a:tabLst>
                <a:tab pos="276860" algn="l"/>
              </a:tabLst>
            </a:pPr>
            <a:r>
              <a:rPr dirty="0" sz="2400" spc="-40">
                <a:solidFill>
                  <a:srgbClr val="006633"/>
                </a:solidFill>
                <a:latin typeface="Times New Roman"/>
                <a:cs typeface="Times New Roman"/>
              </a:rPr>
              <a:t>Dissimulation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6191250" y="357124"/>
            <a:ext cx="2667000" cy="17145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428599" y="357124"/>
            <a:ext cx="2466975" cy="184785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123438" y="268351"/>
            <a:ext cx="2899410" cy="130619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 marR="5080" indent="199390">
              <a:lnSpc>
                <a:spcPct val="100000"/>
              </a:lnSpc>
              <a:spcBef>
                <a:spcPts val="100"/>
              </a:spcBef>
            </a:pPr>
            <a:r>
              <a:rPr dirty="0" spc="-95">
                <a:solidFill>
                  <a:srgbClr val="2C6022"/>
                </a:solidFill>
              </a:rPr>
              <a:t>Alternatives  </a:t>
            </a:r>
            <a:r>
              <a:rPr dirty="0" spc="-30">
                <a:solidFill>
                  <a:srgbClr val="2C6022"/>
                </a:solidFill>
              </a:rPr>
              <a:t>et</a:t>
            </a:r>
            <a:r>
              <a:rPr dirty="0" spc="-55">
                <a:solidFill>
                  <a:srgbClr val="2C6022"/>
                </a:solidFill>
              </a:rPr>
              <a:t> </a:t>
            </a:r>
            <a:r>
              <a:rPr dirty="0" spc="-85">
                <a:solidFill>
                  <a:srgbClr val="2C6022"/>
                </a:solidFill>
              </a:rPr>
              <a:t>polémiques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07288" y="2161589"/>
            <a:ext cx="4232275" cy="3923665"/>
          </a:xfrm>
          <a:prstGeom prst="rect">
            <a:avLst/>
          </a:prstGeom>
        </p:spPr>
        <p:txBody>
          <a:bodyPr wrap="square" lIns="0" tIns="133985" rIns="0" bIns="0" rtlCol="0" vert="horz">
            <a:spAutoFit/>
          </a:bodyPr>
          <a:lstStyle/>
          <a:p>
            <a:pPr marL="209550">
              <a:lnSpc>
                <a:spcPct val="100000"/>
              </a:lnSpc>
              <a:spcBef>
                <a:spcPts val="1055"/>
              </a:spcBef>
            </a:pPr>
            <a:r>
              <a:rPr dirty="0" sz="3600">
                <a:solidFill>
                  <a:srgbClr val="28561F"/>
                </a:solidFill>
                <a:latin typeface="Times New Roman"/>
                <a:cs typeface="Times New Roman"/>
              </a:rPr>
              <a:t>Garçon </a:t>
            </a:r>
            <a:r>
              <a:rPr dirty="0" sz="3600" spc="-120">
                <a:solidFill>
                  <a:srgbClr val="28561F"/>
                </a:solidFill>
                <a:latin typeface="Times New Roman"/>
                <a:cs typeface="Times New Roman"/>
              </a:rPr>
              <a:t>assis</a:t>
            </a:r>
            <a:r>
              <a:rPr dirty="0" sz="3600" spc="-10">
                <a:solidFill>
                  <a:srgbClr val="28561F"/>
                </a:solidFill>
                <a:latin typeface="Times New Roman"/>
                <a:cs typeface="Times New Roman"/>
              </a:rPr>
              <a:t> </a:t>
            </a:r>
            <a:r>
              <a:rPr dirty="0" sz="3600" spc="-285">
                <a:solidFill>
                  <a:srgbClr val="28561F"/>
                </a:solidFill>
                <a:latin typeface="Times New Roman"/>
                <a:cs typeface="Times New Roman"/>
              </a:rPr>
              <a:t>?</a:t>
            </a:r>
            <a:endParaRPr sz="36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740"/>
              </a:spcBef>
              <a:buClr>
                <a:srgbClr val="CC9900"/>
              </a:buClr>
              <a:buSzPct val="64285"/>
              <a:buChar char="-"/>
              <a:tabLst>
                <a:tab pos="355600" algn="l"/>
                <a:tab pos="356235" algn="l"/>
              </a:tabLst>
            </a:pPr>
            <a:r>
              <a:rPr dirty="0" sz="2800" spc="-45">
                <a:solidFill>
                  <a:srgbClr val="28561F"/>
                </a:solidFill>
                <a:latin typeface="Times New Roman"/>
                <a:cs typeface="Times New Roman"/>
              </a:rPr>
              <a:t>Exemple </a:t>
            </a:r>
            <a:r>
              <a:rPr dirty="0" sz="2800" spc="-50">
                <a:solidFill>
                  <a:srgbClr val="28561F"/>
                </a:solidFill>
                <a:latin typeface="Times New Roman"/>
                <a:cs typeface="Times New Roman"/>
              </a:rPr>
              <a:t>des </a:t>
            </a:r>
            <a:r>
              <a:rPr dirty="0" sz="2800" spc="-65">
                <a:solidFill>
                  <a:srgbClr val="28561F"/>
                </a:solidFill>
                <a:latin typeface="Times New Roman"/>
                <a:cs typeface="Times New Roman"/>
              </a:rPr>
              <a:t>cars</a:t>
            </a:r>
            <a:r>
              <a:rPr dirty="0" sz="2800" spc="60">
                <a:solidFill>
                  <a:srgbClr val="28561F"/>
                </a:solidFill>
                <a:latin typeface="Times New Roman"/>
                <a:cs typeface="Times New Roman"/>
              </a:rPr>
              <a:t> </a:t>
            </a:r>
            <a:r>
              <a:rPr dirty="0" sz="2800" spc="-75">
                <a:solidFill>
                  <a:srgbClr val="28561F"/>
                </a:solidFill>
                <a:latin typeface="Times New Roman"/>
                <a:cs typeface="Times New Roman"/>
              </a:rPr>
              <a:t>allemands</a:t>
            </a:r>
            <a:endParaRPr sz="2800">
              <a:latin typeface="Times New Roman"/>
              <a:cs typeface="Times New Roman"/>
            </a:endParaRPr>
          </a:p>
          <a:p>
            <a:pPr marL="478790" indent="-466090">
              <a:lnSpc>
                <a:spcPct val="100000"/>
              </a:lnSpc>
              <a:spcBef>
                <a:spcPts val="675"/>
              </a:spcBef>
              <a:buChar char="-"/>
              <a:tabLst>
                <a:tab pos="478790" algn="l"/>
                <a:tab pos="479425" algn="l"/>
              </a:tabLst>
            </a:pPr>
            <a:r>
              <a:rPr dirty="0" sz="2800" spc="-110">
                <a:solidFill>
                  <a:srgbClr val="28561F"/>
                </a:solidFill>
                <a:latin typeface="Times New Roman"/>
                <a:cs typeface="Times New Roman"/>
              </a:rPr>
              <a:t>La </a:t>
            </a:r>
            <a:r>
              <a:rPr dirty="0" sz="2800" spc="-35">
                <a:solidFill>
                  <a:srgbClr val="28561F"/>
                </a:solidFill>
                <a:latin typeface="Times New Roman"/>
                <a:cs typeface="Times New Roman"/>
              </a:rPr>
              <a:t>question </a:t>
            </a:r>
            <a:r>
              <a:rPr dirty="0" sz="2800" spc="-50">
                <a:solidFill>
                  <a:srgbClr val="28561F"/>
                </a:solidFill>
                <a:latin typeface="Times New Roman"/>
                <a:cs typeface="Times New Roman"/>
              </a:rPr>
              <a:t>des</a:t>
            </a:r>
            <a:r>
              <a:rPr dirty="0" sz="2800" spc="80">
                <a:solidFill>
                  <a:srgbClr val="28561F"/>
                </a:solidFill>
                <a:latin typeface="Times New Roman"/>
                <a:cs typeface="Times New Roman"/>
              </a:rPr>
              <a:t> </a:t>
            </a:r>
            <a:r>
              <a:rPr dirty="0" sz="2800" spc="-20">
                <a:solidFill>
                  <a:srgbClr val="28561F"/>
                </a:solidFill>
                <a:latin typeface="Times New Roman"/>
                <a:cs typeface="Times New Roman"/>
              </a:rPr>
              <a:t>uritrottoirs</a:t>
            </a:r>
            <a:endParaRPr sz="2800">
              <a:latin typeface="Times New Roman"/>
              <a:cs typeface="Times New Roman"/>
            </a:endParaRPr>
          </a:p>
          <a:p>
            <a:pPr marL="279400">
              <a:lnSpc>
                <a:spcPct val="100000"/>
              </a:lnSpc>
              <a:spcBef>
                <a:spcPts val="800"/>
              </a:spcBef>
            </a:pPr>
            <a:r>
              <a:rPr dirty="0" sz="3600" spc="-114">
                <a:solidFill>
                  <a:srgbClr val="28561F"/>
                </a:solidFill>
                <a:latin typeface="Times New Roman"/>
                <a:cs typeface="Times New Roman"/>
              </a:rPr>
              <a:t>Filles </a:t>
            </a:r>
            <a:r>
              <a:rPr dirty="0" sz="3600" spc="-5">
                <a:solidFill>
                  <a:srgbClr val="28561F"/>
                </a:solidFill>
                <a:latin typeface="Times New Roman"/>
                <a:cs typeface="Times New Roman"/>
              </a:rPr>
              <a:t>debout</a:t>
            </a:r>
            <a:r>
              <a:rPr dirty="0" sz="3600" spc="85">
                <a:solidFill>
                  <a:srgbClr val="28561F"/>
                </a:solidFill>
                <a:latin typeface="Times New Roman"/>
                <a:cs typeface="Times New Roman"/>
              </a:rPr>
              <a:t> </a:t>
            </a:r>
            <a:r>
              <a:rPr dirty="0" sz="3600" spc="-285">
                <a:solidFill>
                  <a:srgbClr val="28561F"/>
                </a:solidFill>
                <a:latin typeface="Times New Roman"/>
                <a:cs typeface="Times New Roman"/>
              </a:rPr>
              <a:t>?</a:t>
            </a:r>
            <a:endParaRPr sz="3600">
              <a:latin typeface="Times New Roman"/>
              <a:cs typeface="Times New Roman"/>
            </a:endParaRPr>
          </a:p>
          <a:p>
            <a:pPr marL="212090" indent="-199390">
              <a:lnSpc>
                <a:spcPct val="100000"/>
              </a:lnSpc>
              <a:spcBef>
                <a:spcPts val="740"/>
              </a:spcBef>
              <a:buChar char="-"/>
              <a:tabLst>
                <a:tab pos="212725" algn="l"/>
              </a:tabLst>
            </a:pPr>
            <a:r>
              <a:rPr dirty="0" sz="2800" spc="-30">
                <a:solidFill>
                  <a:srgbClr val="28561F"/>
                </a:solidFill>
                <a:latin typeface="Times New Roman"/>
                <a:cs typeface="Times New Roman"/>
              </a:rPr>
              <a:t>Urinelles/pisse</a:t>
            </a:r>
            <a:r>
              <a:rPr dirty="0" sz="2800" spc="10">
                <a:solidFill>
                  <a:srgbClr val="28561F"/>
                </a:solidFill>
                <a:latin typeface="Times New Roman"/>
                <a:cs typeface="Times New Roman"/>
              </a:rPr>
              <a:t> </a:t>
            </a:r>
            <a:r>
              <a:rPr dirty="0" sz="2800" spc="-5">
                <a:solidFill>
                  <a:srgbClr val="28561F"/>
                </a:solidFill>
                <a:latin typeface="Times New Roman"/>
                <a:cs typeface="Times New Roman"/>
              </a:rPr>
              <a:t>debout</a:t>
            </a:r>
            <a:endParaRPr sz="2800">
              <a:latin typeface="Times New Roman"/>
              <a:cs typeface="Times New Roman"/>
            </a:endParaRPr>
          </a:p>
          <a:p>
            <a:pPr marL="212090" indent="-199390">
              <a:lnSpc>
                <a:spcPct val="100000"/>
              </a:lnSpc>
              <a:spcBef>
                <a:spcPts val="670"/>
              </a:spcBef>
              <a:buChar char="-"/>
              <a:tabLst>
                <a:tab pos="212725" algn="l"/>
              </a:tabLst>
            </a:pPr>
            <a:r>
              <a:rPr dirty="0" sz="2800" spc="-35">
                <a:solidFill>
                  <a:srgbClr val="28561F"/>
                </a:solidFill>
                <a:latin typeface="Times New Roman"/>
                <a:cs typeface="Times New Roman"/>
              </a:rPr>
              <a:t>Randonnée</a:t>
            </a:r>
            <a:endParaRPr sz="2800">
              <a:latin typeface="Times New Roman"/>
              <a:cs typeface="Times New Roman"/>
            </a:endParaRPr>
          </a:p>
          <a:p>
            <a:pPr marL="212090" indent="-199390">
              <a:lnSpc>
                <a:spcPct val="100000"/>
              </a:lnSpc>
              <a:spcBef>
                <a:spcPts val="675"/>
              </a:spcBef>
              <a:buChar char="-"/>
              <a:tabLst>
                <a:tab pos="212725" algn="l"/>
              </a:tabLst>
            </a:pPr>
            <a:r>
              <a:rPr dirty="0" sz="2800" spc="-75">
                <a:solidFill>
                  <a:srgbClr val="28561F"/>
                </a:solidFill>
                <a:latin typeface="Times New Roman"/>
                <a:cs typeface="Times New Roman"/>
              </a:rPr>
              <a:t>Festivals</a:t>
            </a:r>
            <a:r>
              <a:rPr dirty="0" sz="2800" spc="15">
                <a:solidFill>
                  <a:srgbClr val="28561F"/>
                </a:solidFill>
                <a:latin typeface="Times New Roman"/>
                <a:cs typeface="Times New Roman"/>
              </a:rPr>
              <a:t> </a:t>
            </a:r>
            <a:r>
              <a:rPr dirty="0" sz="2800" spc="-55">
                <a:solidFill>
                  <a:srgbClr val="28561F"/>
                </a:solidFill>
                <a:latin typeface="Times New Roman"/>
                <a:cs typeface="Times New Roman"/>
              </a:rPr>
              <a:t>etc.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85724" y="428498"/>
            <a:ext cx="2500376" cy="178600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5539613" y="2214587"/>
            <a:ext cx="3032887" cy="385762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6143625" y="214249"/>
            <a:ext cx="2723388" cy="188595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11174" y="271399"/>
            <a:ext cx="7519034" cy="60515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800" spc="-125"/>
              <a:t>Le </a:t>
            </a:r>
            <a:r>
              <a:rPr dirty="0" sz="3800" spc="-114"/>
              <a:t>sexe </a:t>
            </a:r>
            <a:r>
              <a:rPr dirty="0" sz="3800" spc="-55"/>
              <a:t>de </a:t>
            </a:r>
            <a:r>
              <a:rPr dirty="0" sz="3800" spc="-165"/>
              <a:t>la </a:t>
            </a:r>
            <a:r>
              <a:rPr dirty="0" sz="3800" spc="-170"/>
              <a:t>ville: </a:t>
            </a:r>
            <a:r>
              <a:rPr dirty="0" sz="3800" spc="-90"/>
              <a:t>masculin </a:t>
            </a:r>
            <a:r>
              <a:rPr dirty="0" sz="3800" spc="-5"/>
              <a:t>ou</a:t>
            </a:r>
            <a:r>
              <a:rPr dirty="0" sz="3800" spc="695"/>
              <a:t> </a:t>
            </a:r>
            <a:r>
              <a:rPr dirty="0" sz="3800" spc="-100"/>
              <a:t>féminin?</a:t>
            </a:r>
            <a:endParaRPr sz="3800"/>
          </a:p>
        </p:txBody>
      </p:sp>
      <p:sp>
        <p:nvSpPr>
          <p:cNvPr id="3" name="object 3"/>
          <p:cNvSpPr txBox="1"/>
          <p:nvPr/>
        </p:nvSpPr>
        <p:spPr>
          <a:xfrm>
            <a:off x="547217" y="1012697"/>
            <a:ext cx="7860665" cy="5012690"/>
          </a:xfrm>
          <a:prstGeom prst="rect">
            <a:avLst/>
          </a:prstGeom>
        </p:spPr>
        <p:txBody>
          <a:bodyPr wrap="square" lIns="0" tIns="67310" rIns="0" bIns="0" rtlCol="0" vert="horz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530"/>
              </a:spcBef>
              <a:buClr>
                <a:srgbClr val="CC9900"/>
              </a:buClr>
              <a:buSzPct val="63888"/>
              <a:buFont typeface="Wingdings"/>
              <a:buChar char=""/>
              <a:tabLst>
                <a:tab pos="354965" algn="l"/>
                <a:tab pos="355600" algn="l"/>
              </a:tabLst>
            </a:pPr>
            <a:r>
              <a:rPr dirty="0" sz="1800" spc="-50">
                <a:solidFill>
                  <a:srgbClr val="006633"/>
                </a:solidFill>
                <a:latin typeface="Times New Roman"/>
                <a:cs typeface="Times New Roman"/>
              </a:rPr>
              <a:t>Charles </a:t>
            </a:r>
            <a:r>
              <a:rPr dirty="0" sz="1800" spc="-60">
                <a:solidFill>
                  <a:srgbClr val="006633"/>
                </a:solidFill>
                <a:latin typeface="Times New Roman"/>
                <a:cs typeface="Times New Roman"/>
              </a:rPr>
              <a:t>Baudelaire, </a:t>
            </a:r>
            <a:r>
              <a:rPr dirty="0" sz="1800" spc="-70">
                <a:solidFill>
                  <a:srgbClr val="006633"/>
                </a:solidFill>
                <a:latin typeface="Times New Roman"/>
                <a:cs typeface="Times New Roman"/>
              </a:rPr>
              <a:t>le </a:t>
            </a:r>
            <a:r>
              <a:rPr dirty="0" sz="1800" spc="-40">
                <a:solidFill>
                  <a:srgbClr val="006633"/>
                </a:solidFill>
                <a:latin typeface="Times New Roman"/>
                <a:cs typeface="Times New Roman"/>
              </a:rPr>
              <a:t>spleen </a:t>
            </a:r>
            <a:r>
              <a:rPr dirty="0" sz="1800" spc="-25">
                <a:solidFill>
                  <a:srgbClr val="006633"/>
                </a:solidFill>
                <a:latin typeface="Times New Roman"/>
                <a:cs typeface="Times New Roman"/>
              </a:rPr>
              <a:t>de</a:t>
            </a:r>
            <a:r>
              <a:rPr dirty="0" sz="1800" spc="265">
                <a:solidFill>
                  <a:srgbClr val="006633"/>
                </a:solidFill>
                <a:latin typeface="Times New Roman"/>
                <a:cs typeface="Times New Roman"/>
              </a:rPr>
              <a:t> </a:t>
            </a:r>
            <a:r>
              <a:rPr dirty="0" sz="1800" spc="-45">
                <a:solidFill>
                  <a:srgbClr val="006633"/>
                </a:solidFill>
                <a:latin typeface="Times New Roman"/>
                <a:cs typeface="Times New Roman"/>
              </a:rPr>
              <a:t>Paris</a:t>
            </a:r>
            <a:endParaRPr sz="18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434"/>
              </a:spcBef>
              <a:buClr>
                <a:srgbClr val="CC9900"/>
              </a:buClr>
              <a:buSzPct val="63888"/>
              <a:buFont typeface="Wingdings"/>
              <a:buChar char=""/>
              <a:tabLst>
                <a:tab pos="354965" algn="l"/>
                <a:tab pos="355600" algn="l"/>
              </a:tabLst>
            </a:pPr>
            <a:r>
              <a:rPr dirty="0" sz="1800" spc="-25">
                <a:solidFill>
                  <a:srgbClr val="006633"/>
                </a:solidFill>
                <a:latin typeface="Times New Roman"/>
                <a:cs typeface="Times New Roman"/>
              </a:rPr>
              <a:t>André Breton,</a:t>
            </a:r>
            <a:r>
              <a:rPr dirty="0" sz="1800" spc="5">
                <a:solidFill>
                  <a:srgbClr val="006633"/>
                </a:solidFill>
                <a:latin typeface="Times New Roman"/>
                <a:cs typeface="Times New Roman"/>
              </a:rPr>
              <a:t> </a:t>
            </a:r>
            <a:r>
              <a:rPr dirty="0" sz="1800" spc="-30">
                <a:solidFill>
                  <a:srgbClr val="006633"/>
                </a:solidFill>
                <a:latin typeface="Times New Roman"/>
                <a:cs typeface="Times New Roman"/>
              </a:rPr>
              <a:t>Nadja</a:t>
            </a:r>
            <a:endParaRPr sz="18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430"/>
              </a:spcBef>
              <a:buClr>
                <a:srgbClr val="CC9900"/>
              </a:buClr>
              <a:buSzPct val="63888"/>
              <a:buFont typeface="Wingdings"/>
              <a:buChar char=""/>
              <a:tabLst>
                <a:tab pos="354965" algn="l"/>
                <a:tab pos="355600" algn="l"/>
              </a:tabLst>
            </a:pPr>
            <a:r>
              <a:rPr dirty="0" sz="1800" spc="-45">
                <a:solidFill>
                  <a:srgbClr val="006633"/>
                </a:solidFill>
                <a:latin typeface="Times New Roman"/>
                <a:cs typeface="Times New Roman"/>
              </a:rPr>
              <a:t>Louis </a:t>
            </a:r>
            <a:r>
              <a:rPr dirty="0" sz="1800" spc="-40">
                <a:solidFill>
                  <a:srgbClr val="006633"/>
                </a:solidFill>
                <a:latin typeface="Times New Roman"/>
                <a:cs typeface="Times New Roman"/>
              </a:rPr>
              <a:t>Aragon, </a:t>
            </a:r>
            <a:r>
              <a:rPr dirty="0" sz="1800" spc="-75">
                <a:solidFill>
                  <a:srgbClr val="006633"/>
                </a:solidFill>
                <a:latin typeface="Times New Roman"/>
                <a:cs typeface="Times New Roman"/>
              </a:rPr>
              <a:t>le </a:t>
            </a:r>
            <a:r>
              <a:rPr dirty="0" sz="1800" spc="-55">
                <a:solidFill>
                  <a:srgbClr val="006633"/>
                </a:solidFill>
                <a:latin typeface="Times New Roman"/>
                <a:cs typeface="Times New Roman"/>
              </a:rPr>
              <a:t>paysan </a:t>
            </a:r>
            <a:r>
              <a:rPr dirty="0" sz="1800" spc="-25">
                <a:solidFill>
                  <a:srgbClr val="006633"/>
                </a:solidFill>
                <a:latin typeface="Times New Roman"/>
                <a:cs typeface="Times New Roman"/>
              </a:rPr>
              <a:t>de</a:t>
            </a:r>
            <a:r>
              <a:rPr dirty="0" sz="1800" spc="150">
                <a:solidFill>
                  <a:srgbClr val="006633"/>
                </a:solidFill>
                <a:latin typeface="Times New Roman"/>
                <a:cs typeface="Times New Roman"/>
              </a:rPr>
              <a:t> </a:t>
            </a:r>
            <a:r>
              <a:rPr dirty="0" sz="1800" spc="-45">
                <a:solidFill>
                  <a:srgbClr val="006633"/>
                </a:solidFill>
                <a:latin typeface="Times New Roman"/>
                <a:cs typeface="Times New Roman"/>
              </a:rPr>
              <a:t>Paris</a:t>
            </a:r>
            <a:endParaRPr sz="18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434"/>
              </a:spcBef>
              <a:buClr>
                <a:srgbClr val="CC9900"/>
              </a:buClr>
              <a:buSzPct val="63888"/>
              <a:buFont typeface="Wingdings"/>
              <a:buChar char=""/>
              <a:tabLst>
                <a:tab pos="354965" algn="l"/>
                <a:tab pos="355600" algn="l"/>
              </a:tabLst>
            </a:pPr>
            <a:r>
              <a:rPr dirty="0" sz="1800" spc="-15">
                <a:solidFill>
                  <a:srgbClr val="006633"/>
                </a:solidFill>
                <a:latin typeface="Times New Roman"/>
                <a:cs typeface="Times New Roman"/>
              </a:rPr>
              <a:t>Italo </a:t>
            </a:r>
            <a:r>
              <a:rPr dirty="0" sz="1800" spc="-55">
                <a:solidFill>
                  <a:srgbClr val="006633"/>
                </a:solidFill>
                <a:latin typeface="Times New Roman"/>
                <a:cs typeface="Times New Roman"/>
              </a:rPr>
              <a:t>Calvino, </a:t>
            </a:r>
            <a:r>
              <a:rPr dirty="0" sz="1800" spc="-70">
                <a:solidFill>
                  <a:srgbClr val="006633"/>
                </a:solidFill>
                <a:latin typeface="Times New Roman"/>
                <a:cs typeface="Times New Roman"/>
              </a:rPr>
              <a:t>les </a:t>
            </a:r>
            <a:r>
              <a:rPr dirty="0" sz="1800" spc="-75">
                <a:solidFill>
                  <a:srgbClr val="006633"/>
                </a:solidFill>
                <a:latin typeface="Times New Roman"/>
                <a:cs typeface="Times New Roman"/>
              </a:rPr>
              <a:t>villes</a:t>
            </a:r>
            <a:r>
              <a:rPr dirty="0" sz="1800" spc="175">
                <a:solidFill>
                  <a:srgbClr val="006633"/>
                </a:solidFill>
                <a:latin typeface="Times New Roman"/>
                <a:cs typeface="Times New Roman"/>
              </a:rPr>
              <a:t> </a:t>
            </a:r>
            <a:r>
              <a:rPr dirty="0" sz="1800" spc="-55">
                <a:solidFill>
                  <a:srgbClr val="006633"/>
                </a:solidFill>
                <a:latin typeface="Times New Roman"/>
                <a:cs typeface="Times New Roman"/>
              </a:rPr>
              <a:t>invisibles</a:t>
            </a:r>
            <a:endParaRPr sz="18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430"/>
              </a:spcBef>
              <a:buClr>
                <a:srgbClr val="CC9900"/>
              </a:buClr>
              <a:buSzPct val="63888"/>
              <a:buFont typeface="Wingdings"/>
              <a:buChar char=""/>
              <a:tabLst>
                <a:tab pos="354965" algn="l"/>
                <a:tab pos="355600" algn="l"/>
              </a:tabLst>
            </a:pPr>
            <a:r>
              <a:rPr dirty="0" sz="1800" spc="-35">
                <a:solidFill>
                  <a:srgbClr val="006633"/>
                </a:solidFill>
                <a:latin typeface="Times New Roman"/>
                <a:cs typeface="Times New Roman"/>
              </a:rPr>
              <a:t>Pierre Sansot, </a:t>
            </a:r>
            <a:r>
              <a:rPr dirty="0" sz="1800" spc="-25">
                <a:solidFill>
                  <a:srgbClr val="006633"/>
                </a:solidFill>
                <a:latin typeface="Times New Roman"/>
                <a:cs typeface="Times New Roman"/>
              </a:rPr>
              <a:t>Poétique de </a:t>
            </a:r>
            <a:r>
              <a:rPr dirty="0" sz="1800" spc="-80">
                <a:solidFill>
                  <a:srgbClr val="006633"/>
                </a:solidFill>
                <a:latin typeface="Times New Roman"/>
                <a:cs typeface="Times New Roman"/>
              </a:rPr>
              <a:t>la</a:t>
            </a:r>
            <a:r>
              <a:rPr dirty="0" sz="1800" spc="135">
                <a:solidFill>
                  <a:srgbClr val="006633"/>
                </a:solidFill>
                <a:latin typeface="Times New Roman"/>
                <a:cs typeface="Times New Roman"/>
              </a:rPr>
              <a:t> </a:t>
            </a:r>
            <a:r>
              <a:rPr dirty="0" sz="1800" spc="-80">
                <a:solidFill>
                  <a:srgbClr val="006633"/>
                </a:solidFill>
                <a:latin typeface="Times New Roman"/>
                <a:cs typeface="Times New Roman"/>
              </a:rPr>
              <a:t>ville</a:t>
            </a:r>
            <a:endParaRPr sz="18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434"/>
              </a:spcBef>
              <a:buClr>
                <a:srgbClr val="CC9900"/>
              </a:buClr>
              <a:buSzPct val="63888"/>
              <a:buFont typeface="Wingdings"/>
              <a:buChar char=""/>
              <a:tabLst>
                <a:tab pos="354965" algn="l"/>
                <a:tab pos="355600" algn="l"/>
              </a:tabLst>
            </a:pPr>
            <a:r>
              <a:rPr dirty="0" sz="1800" spc="-35">
                <a:solidFill>
                  <a:srgbClr val="006633"/>
                </a:solidFill>
                <a:latin typeface="Times New Roman"/>
                <a:cs typeface="Times New Roman"/>
              </a:rPr>
              <a:t>Pierre </a:t>
            </a:r>
            <a:r>
              <a:rPr dirty="0" sz="1800" spc="-60">
                <a:solidFill>
                  <a:srgbClr val="006633"/>
                </a:solidFill>
                <a:latin typeface="Times New Roman"/>
                <a:cs typeface="Times New Roman"/>
              </a:rPr>
              <a:t>Brassaï, </a:t>
            </a:r>
            <a:r>
              <a:rPr dirty="0" sz="1800" spc="-30">
                <a:solidFill>
                  <a:srgbClr val="006633"/>
                </a:solidFill>
                <a:latin typeface="Times New Roman"/>
                <a:cs typeface="Times New Roman"/>
              </a:rPr>
              <a:t>Denys Riout </a:t>
            </a:r>
            <a:r>
              <a:rPr dirty="0" sz="1800" spc="-75">
                <a:solidFill>
                  <a:srgbClr val="006633"/>
                </a:solidFill>
                <a:latin typeface="Times New Roman"/>
                <a:cs typeface="Times New Roman"/>
              </a:rPr>
              <a:t>(le</a:t>
            </a:r>
            <a:r>
              <a:rPr dirty="0" sz="1800" spc="185">
                <a:solidFill>
                  <a:srgbClr val="006633"/>
                </a:solidFill>
                <a:latin typeface="Times New Roman"/>
                <a:cs typeface="Times New Roman"/>
              </a:rPr>
              <a:t> </a:t>
            </a:r>
            <a:r>
              <a:rPr dirty="0" sz="1800" spc="-50">
                <a:solidFill>
                  <a:srgbClr val="006633"/>
                </a:solidFill>
                <a:latin typeface="Times New Roman"/>
                <a:cs typeface="Times New Roman"/>
              </a:rPr>
              <a:t>graff)</a:t>
            </a:r>
            <a:endParaRPr sz="18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430"/>
              </a:spcBef>
              <a:buClr>
                <a:srgbClr val="CC9900"/>
              </a:buClr>
              <a:buSzPct val="63888"/>
              <a:buFont typeface="Wingdings"/>
              <a:buChar char=""/>
              <a:tabLst>
                <a:tab pos="354965" algn="l"/>
                <a:tab pos="355600" algn="l"/>
              </a:tabLst>
            </a:pPr>
            <a:r>
              <a:rPr dirty="0" sz="1800" spc="-30">
                <a:solidFill>
                  <a:srgbClr val="006633"/>
                </a:solidFill>
                <a:latin typeface="Times New Roman"/>
                <a:cs typeface="Times New Roman"/>
              </a:rPr>
              <a:t>Armand </a:t>
            </a:r>
            <a:r>
              <a:rPr dirty="0" sz="1800" spc="-10">
                <a:solidFill>
                  <a:srgbClr val="006633"/>
                </a:solidFill>
                <a:latin typeface="Times New Roman"/>
                <a:cs typeface="Times New Roman"/>
              </a:rPr>
              <a:t>Frémont,</a:t>
            </a:r>
            <a:r>
              <a:rPr dirty="0" sz="1800">
                <a:solidFill>
                  <a:srgbClr val="006633"/>
                </a:solidFill>
                <a:latin typeface="Times New Roman"/>
                <a:cs typeface="Times New Roman"/>
              </a:rPr>
              <a:t> </a:t>
            </a:r>
            <a:r>
              <a:rPr dirty="0" sz="1800" spc="-35">
                <a:solidFill>
                  <a:srgbClr val="006633"/>
                </a:solidFill>
                <a:latin typeface="Times New Roman"/>
                <a:cs typeface="Times New Roman"/>
              </a:rPr>
              <a:t>géographe</a:t>
            </a:r>
            <a:endParaRPr sz="1800">
              <a:latin typeface="Times New Roman"/>
              <a:cs typeface="Times New Roman"/>
            </a:endParaRPr>
          </a:p>
          <a:p>
            <a:pPr marL="115570" marR="5080">
              <a:lnSpc>
                <a:spcPct val="100000"/>
              </a:lnSpc>
              <a:spcBef>
                <a:spcPts val="955"/>
              </a:spcBef>
            </a:pPr>
            <a:r>
              <a:rPr dirty="0" sz="2400">
                <a:solidFill>
                  <a:srgbClr val="006633"/>
                </a:solidFill>
                <a:latin typeface="Times New Roman"/>
                <a:cs typeface="Times New Roman"/>
              </a:rPr>
              <a:t>… </a:t>
            </a:r>
            <a:r>
              <a:rPr dirty="0" sz="2400" spc="-55">
                <a:solidFill>
                  <a:srgbClr val="006633"/>
                </a:solidFill>
                <a:latin typeface="Times New Roman"/>
                <a:cs typeface="Times New Roman"/>
              </a:rPr>
              <a:t>Imaginaires </a:t>
            </a:r>
            <a:r>
              <a:rPr dirty="0" sz="2400" spc="-60">
                <a:solidFill>
                  <a:srgbClr val="006633"/>
                </a:solidFill>
                <a:latin typeface="Times New Roman"/>
                <a:cs typeface="Times New Roman"/>
              </a:rPr>
              <a:t>qui </a:t>
            </a:r>
            <a:r>
              <a:rPr dirty="0" sz="2400" spc="-20">
                <a:solidFill>
                  <a:srgbClr val="006633"/>
                </a:solidFill>
                <a:latin typeface="Times New Roman"/>
                <a:cs typeface="Times New Roman"/>
              </a:rPr>
              <a:t>enchantent </a:t>
            </a:r>
            <a:r>
              <a:rPr dirty="0" sz="2400" spc="-85">
                <a:solidFill>
                  <a:srgbClr val="006633"/>
                </a:solidFill>
                <a:latin typeface="Times New Roman"/>
                <a:cs typeface="Times New Roman"/>
              </a:rPr>
              <a:t>les </a:t>
            </a:r>
            <a:r>
              <a:rPr dirty="0" sz="2400" spc="-325">
                <a:solidFill>
                  <a:srgbClr val="006633"/>
                </a:solidFill>
                <a:latin typeface="Times New Roman"/>
                <a:cs typeface="Times New Roman"/>
              </a:rPr>
              <a:t>« </a:t>
            </a:r>
            <a:r>
              <a:rPr dirty="0" sz="2400" spc="-50">
                <a:solidFill>
                  <a:srgbClr val="006633"/>
                </a:solidFill>
                <a:latin typeface="Times New Roman"/>
                <a:cs typeface="Times New Roman"/>
              </a:rPr>
              <a:t>désirs </a:t>
            </a:r>
            <a:r>
              <a:rPr dirty="0" sz="2400" spc="-35">
                <a:solidFill>
                  <a:srgbClr val="006633"/>
                </a:solidFill>
                <a:latin typeface="Times New Roman"/>
                <a:cs typeface="Times New Roman"/>
              </a:rPr>
              <a:t>de </a:t>
            </a:r>
            <a:r>
              <a:rPr dirty="0" sz="2400" spc="-100">
                <a:solidFill>
                  <a:srgbClr val="006633"/>
                </a:solidFill>
                <a:latin typeface="Times New Roman"/>
                <a:cs typeface="Times New Roman"/>
              </a:rPr>
              <a:t>ville </a:t>
            </a:r>
            <a:r>
              <a:rPr dirty="0" sz="2400" spc="-325">
                <a:solidFill>
                  <a:srgbClr val="006633"/>
                </a:solidFill>
                <a:latin typeface="Times New Roman"/>
                <a:cs typeface="Times New Roman"/>
              </a:rPr>
              <a:t>» </a:t>
            </a:r>
            <a:r>
              <a:rPr dirty="0" sz="2400" spc="-55">
                <a:solidFill>
                  <a:srgbClr val="006633"/>
                </a:solidFill>
                <a:latin typeface="Times New Roman"/>
                <a:cs typeface="Times New Roman"/>
              </a:rPr>
              <a:t>masculins…  </a:t>
            </a:r>
            <a:r>
              <a:rPr dirty="0" sz="2400" spc="-50">
                <a:solidFill>
                  <a:srgbClr val="006633"/>
                </a:solidFill>
                <a:latin typeface="Times New Roman"/>
                <a:cs typeface="Times New Roman"/>
              </a:rPr>
              <a:t>Toujours </a:t>
            </a:r>
            <a:r>
              <a:rPr dirty="0" sz="2400" spc="-95">
                <a:solidFill>
                  <a:srgbClr val="006633"/>
                </a:solidFill>
                <a:latin typeface="Times New Roman"/>
                <a:cs typeface="Times New Roman"/>
              </a:rPr>
              <a:t>à </a:t>
            </a:r>
            <a:r>
              <a:rPr dirty="0" sz="2400" spc="-90">
                <a:solidFill>
                  <a:srgbClr val="006633"/>
                </a:solidFill>
                <a:latin typeface="Times New Roman"/>
                <a:cs typeface="Times New Roman"/>
              </a:rPr>
              <a:t>l’œuvre </a:t>
            </a:r>
            <a:r>
              <a:rPr dirty="0" sz="2400" spc="-35">
                <a:solidFill>
                  <a:srgbClr val="006633"/>
                </a:solidFill>
                <a:latin typeface="Times New Roman"/>
                <a:cs typeface="Times New Roman"/>
              </a:rPr>
              <a:t>dans </a:t>
            </a:r>
            <a:r>
              <a:rPr dirty="0" sz="2400" spc="-85">
                <a:solidFill>
                  <a:srgbClr val="006633"/>
                </a:solidFill>
                <a:latin typeface="Times New Roman"/>
                <a:cs typeface="Times New Roman"/>
              </a:rPr>
              <a:t>les </a:t>
            </a:r>
            <a:r>
              <a:rPr dirty="0" sz="2400" spc="-35">
                <a:solidFill>
                  <a:srgbClr val="006633"/>
                </a:solidFill>
                <a:latin typeface="Times New Roman"/>
                <a:cs typeface="Times New Roman"/>
              </a:rPr>
              <a:t>destinations </a:t>
            </a:r>
            <a:r>
              <a:rPr dirty="0" sz="2400" spc="-45">
                <a:solidFill>
                  <a:srgbClr val="006633"/>
                </a:solidFill>
                <a:latin typeface="Times New Roman"/>
                <a:cs typeface="Times New Roman"/>
              </a:rPr>
              <a:t>touristiques: Amsterdam,  </a:t>
            </a:r>
            <a:r>
              <a:rPr dirty="0" sz="2400" spc="-70">
                <a:solidFill>
                  <a:srgbClr val="006633"/>
                </a:solidFill>
                <a:latin typeface="Times New Roman"/>
                <a:cs typeface="Times New Roman"/>
              </a:rPr>
              <a:t>Bangkok, </a:t>
            </a:r>
            <a:r>
              <a:rPr dirty="0" sz="2400" spc="-95">
                <a:solidFill>
                  <a:srgbClr val="006633"/>
                </a:solidFill>
                <a:latin typeface="Times New Roman"/>
                <a:cs typeface="Times New Roman"/>
              </a:rPr>
              <a:t>Rio, </a:t>
            </a:r>
            <a:r>
              <a:rPr dirty="0" sz="2400" spc="-40">
                <a:solidFill>
                  <a:srgbClr val="006633"/>
                </a:solidFill>
                <a:latin typeface="Times New Roman"/>
                <a:cs typeface="Times New Roman"/>
              </a:rPr>
              <a:t>Papeete… </a:t>
            </a:r>
            <a:r>
              <a:rPr dirty="0" sz="2400" spc="-90">
                <a:solidFill>
                  <a:srgbClr val="006633"/>
                </a:solidFill>
                <a:latin typeface="Times New Roman"/>
                <a:cs typeface="Times New Roman"/>
              </a:rPr>
              <a:t>La </a:t>
            </a:r>
            <a:r>
              <a:rPr dirty="0" sz="2400" spc="-10">
                <a:solidFill>
                  <a:srgbClr val="006633"/>
                </a:solidFill>
                <a:latin typeface="Times New Roman"/>
                <a:cs typeface="Times New Roman"/>
              </a:rPr>
              <a:t>rue </a:t>
            </a:r>
            <a:r>
              <a:rPr dirty="0" sz="2400" spc="-80">
                <a:solidFill>
                  <a:srgbClr val="006633"/>
                </a:solidFill>
                <a:latin typeface="Times New Roman"/>
                <a:cs typeface="Times New Roman"/>
              </a:rPr>
              <a:t>St </a:t>
            </a:r>
            <a:r>
              <a:rPr dirty="0" sz="2400" spc="-25">
                <a:solidFill>
                  <a:srgbClr val="006633"/>
                </a:solidFill>
                <a:latin typeface="Times New Roman"/>
                <a:cs typeface="Times New Roman"/>
              </a:rPr>
              <a:t>Denis </a:t>
            </a:r>
            <a:r>
              <a:rPr dirty="0" sz="2400" spc="-90">
                <a:solidFill>
                  <a:srgbClr val="006633"/>
                </a:solidFill>
                <a:latin typeface="Times New Roman"/>
                <a:cs typeface="Times New Roman"/>
              </a:rPr>
              <a:t>à </a:t>
            </a:r>
            <a:r>
              <a:rPr dirty="0" sz="2400" spc="-85">
                <a:solidFill>
                  <a:srgbClr val="006633"/>
                </a:solidFill>
                <a:latin typeface="Times New Roman"/>
                <a:cs typeface="Times New Roman"/>
              </a:rPr>
              <a:t>Paris, </a:t>
            </a:r>
            <a:r>
              <a:rPr dirty="0" sz="2400" spc="-80">
                <a:solidFill>
                  <a:srgbClr val="006633"/>
                </a:solidFill>
                <a:latin typeface="Times New Roman"/>
                <a:cs typeface="Times New Roman"/>
              </a:rPr>
              <a:t>les </a:t>
            </a:r>
            <a:r>
              <a:rPr dirty="0" sz="2400" spc="-30">
                <a:solidFill>
                  <a:srgbClr val="006633"/>
                </a:solidFill>
                <a:latin typeface="Times New Roman"/>
                <a:cs typeface="Times New Roman"/>
              </a:rPr>
              <a:t>frontières  </a:t>
            </a:r>
            <a:r>
              <a:rPr dirty="0" sz="2400" spc="-65">
                <a:solidFill>
                  <a:srgbClr val="006633"/>
                </a:solidFill>
                <a:latin typeface="Times New Roman"/>
                <a:cs typeface="Times New Roman"/>
              </a:rPr>
              <a:t>belges </a:t>
            </a:r>
            <a:r>
              <a:rPr dirty="0" sz="2400" spc="-25">
                <a:solidFill>
                  <a:srgbClr val="006633"/>
                </a:solidFill>
                <a:latin typeface="Times New Roman"/>
                <a:cs typeface="Times New Roman"/>
              </a:rPr>
              <a:t>et</a:t>
            </a:r>
            <a:r>
              <a:rPr dirty="0" sz="2400" spc="60">
                <a:solidFill>
                  <a:srgbClr val="006633"/>
                </a:solidFill>
                <a:latin typeface="Times New Roman"/>
                <a:cs typeface="Times New Roman"/>
              </a:rPr>
              <a:t> </a:t>
            </a:r>
            <a:r>
              <a:rPr dirty="0" sz="2400" spc="-50">
                <a:solidFill>
                  <a:srgbClr val="006633"/>
                </a:solidFill>
                <a:latin typeface="Times New Roman"/>
                <a:cs typeface="Times New Roman"/>
              </a:rPr>
              <a:t>espagnoles…</a:t>
            </a:r>
            <a:endParaRPr sz="2400">
              <a:latin typeface="Times New Roman"/>
              <a:cs typeface="Times New Roman"/>
            </a:endParaRPr>
          </a:p>
          <a:p>
            <a:pPr marL="115570">
              <a:lnSpc>
                <a:spcPct val="100000"/>
              </a:lnSpc>
              <a:spcBef>
                <a:spcPts val="5"/>
              </a:spcBef>
            </a:pPr>
            <a:r>
              <a:rPr dirty="0" sz="2400">
                <a:solidFill>
                  <a:srgbClr val="006633"/>
                </a:solidFill>
                <a:latin typeface="Times New Roman"/>
                <a:cs typeface="Times New Roman"/>
              </a:rPr>
              <a:t>… </a:t>
            </a:r>
            <a:r>
              <a:rPr dirty="0" sz="2400" spc="-10">
                <a:solidFill>
                  <a:srgbClr val="006633"/>
                </a:solidFill>
                <a:latin typeface="Times New Roman"/>
                <a:cs typeface="Times New Roman"/>
              </a:rPr>
              <a:t>Qui </a:t>
            </a:r>
            <a:r>
              <a:rPr dirty="0" sz="2400" spc="-40">
                <a:solidFill>
                  <a:srgbClr val="006633"/>
                </a:solidFill>
                <a:latin typeface="Times New Roman"/>
                <a:cs typeface="Times New Roman"/>
              </a:rPr>
              <a:t>invitent </a:t>
            </a:r>
            <a:r>
              <a:rPr dirty="0" sz="2400" spc="-95">
                <a:solidFill>
                  <a:srgbClr val="006633"/>
                </a:solidFill>
                <a:latin typeface="Times New Roman"/>
                <a:cs typeface="Times New Roman"/>
              </a:rPr>
              <a:t>à </a:t>
            </a:r>
            <a:r>
              <a:rPr dirty="0" sz="2400" spc="-65">
                <a:solidFill>
                  <a:srgbClr val="006633"/>
                </a:solidFill>
                <a:latin typeface="Times New Roman"/>
                <a:cs typeface="Times New Roman"/>
              </a:rPr>
              <a:t>se </a:t>
            </a:r>
            <a:r>
              <a:rPr dirty="0" sz="2400" spc="-50">
                <a:solidFill>
                  <a:srgbClr val="006633"/>
                </a:solidFill>
                <a:latin typeface="Times New Roman"/>
                <a:cs typeface="Times New Roman"/>
              </a:rPr>
              <a:t>méfier </a:t>
            </a:r>
            <a:r>
              <a:rPr dirty="0" sz="2400" spc="-40">
                <a:solidFill>
                  <a:srgbClr val="006633"/>
                </a:solidFill>
                <a:latin typeface="Times New Roman"/>
                <a:cs typeface="Times New Roman"/>
              </a:rPr>
              <a:t>lorsque </a:t>
            </a:r>
            <a:r>
              <a:rPr dirty="0" sz="2400" spc="-85">
                <a:solidFill>
                  <a:srgbClr val="006633"/>
                </a:solidFill>
                <a:latin typeface="Times New Roman"/>
                <a:cs typeface="Times New Roman"/>
              </a:rPr>
              <a:t>les </a:t>
            </a:r>
            <a:r>
              <a:rPr dirty="0" sz="2400" spc="-35">
                <a:solidFill>
                  <a:srgbClr val="006633"/>
                </a:solidFill>
                <a:latin typeface="Times New Roman"/>
                <a:cs typeface="Times New Roman"/>
              </a:rPr>
              <a:t>urbanistes de</a:t>
            </a:r>
            <a:r>
              <a:rPr dirty="0" sz="2400" spc="400">
                <a:solidFill>
                  <a:srgbClr val="006633"/>
                </a:solidFill>
                <a:latin typeface="Times New Roman"/>
                <a:cs typeface="Times New Roman"/>
              </a:rPr>
              <a:t> </a:t>
            </a:r>
            <a:r>
              <a:rPr dirty="0" sz="2400" spc="-85">
                <a:solidFill>
                  <a:srgbClr val="006633"/>
                </a:solidFill>
                <a:latin typeface="Times New Roman"/>
                <a:cs typeface="Times New Roman"/>
              </a:rPr>
              <a:t>sexe</a:t>
            </a:r>
            <a:endParaRPr sz="2400">
              <a:latin typeface="Times New Roman"/>
              <a:cs typeface="Times New Roman"/>
            </a:endParaRPr>
          </a:p>
          <a:p>
            <a:pPr marL="115570" marR="240665">
              <a:lnSpc>
                <a:spcPct val="100000"/>
              </a:lnSpc>
            </a:pPr>
            <a:r>
              <a:rPr dirty="0" sz="2400" spc="-60">
                <a:solidFill>
                  <a:srgbClr val="006633"/>
                </a:solidFill>
                <a:latin typeface="Times New Roman"/>
                <a:cs typeface="Times New Roman"/>
              </a:rPr>
              <a:t>masculin </a:t>
            </a:r>
            <a:r>
              <a:rPr dirty="0" sz="2400" spc="-15">
                <a:solidFill>
                  <a:srgbClr val="006633"/>
                </a:solidFill>
                <a:latin typeface="Times New Roman"/>
                <a:cs typeface="Times New Roman"/>
              </a:rPr>
              <a:t>nous </a:t>
            </a:r>
            <a:r>
              <a:rPr dirty="0" sz="2400">
                <a:solidFill>
                  <a:srgbClr val="006633"/>
                </a:solidFill>
                <a:latin typeface="Times New Roman"/>
                <a:cs typeface="Times New Roman"/>
              </a:rPr>
              <a:t>proposent </a:t>
            </a:r>
            <a:r>
              <a:rPr dirty="0" sz="2400" spc="-25">
                <a:solidFill>
                  <a:srgbClr val="006633"/>
                </a:solidFill>
                <a:latin typeface="Times New Roman"/>
                <a:cs typeface="Times New Roman"/>
              </a:rPr>
              <a:t>une </a:t>
            </a:r>
            <a:r>
              <a:rPr dirty="0" sz="2400" spc="-100">
                <a:solidFill>
                  <a:srgbClr val="006633"/>
                </a:solidFill>
                <a:latin typeface="Times New Roman"/>
                <a:cs typeface="Times New Roman"/>
              </a:rPr>
              <a:t>ville </a:t>
            </a:r>
            <a:r>
              <a:rPr dirty="0" sz="2400" spc="-45">
                <a:solidFill>
                  <a:srgbClr val="006633"/>
                </a:solidFill>
                <a:latin typeface="Times New Roman"/>
                <a:cs typeface="Times New Roman"/>
              </a:rPr>
              <a:t>douce, </a:t>
            </a:r>
            <a:r>
              <a:rPr dirty="0" sz="2400" spc="-70">
                <a:solidFill>
                  <a:srgbClr val="006633"/>
                </a:solidFill>
                <a:latin typeface="Times New Roman"/>
                <a:cs typeface="Times New Roman"/>
              </a:rPr>
              <a:t>agréable, </a:t>
            </a:r>
            <a:r>
              <a:rPr dirty="0" sz="2400" spc="-5">
                <a:solidFill>
                  <a:srgbClr val="006633"/>
                </a:solidFill>
                <a:latin typeface="Times New Roman"/>
                <a:cs typeface="Times New Roman"/>
              </a:rPr>
              <a:t>où </a:t>
            </a:r>
            <a:r>
              <a:rPr dirty="0" sz="2400" spc="-90">
                <a:solidFill>
                  <a:srgbClr val="006633"/>
                </a:solidFill>
                <a:latin typeface="Times New Roman"/>
                <a:cs typeface="Times New Roman"/>
              </a:rPr>
              <a:t>l’on </a:t>
            </a:r>
            <a:r>
              <a:rPr dirty="0" sz="2400" spc="-15">
                <a:solidFill>
                  <a:srgbClr val="006633"/>
                </a:solidFill>
                <a:latin typeface="Times New Roman"/>
                <a:cs typeface="Times New Roman"/>
              </a:rPr>
              <a:t>peut  </a:t>
            </a:r>
            <a:r>
              <a:rPr dirty="0" sz="2400" spc="-40">
                <a:solidFill>
                  <a:srgbClr val="006633"/>
                </a:solidFill>
                <a:latin typeface="Times New Roman"/>
                <a:cs typeface="Times New Roman"/>
              </a:rPr>
              <a:t>flâner </a:t>
            </a:r>
            <a:r>
              <a:rPr dirty="0" sz="2400" spc="-20">
                <a:solidFill>
                  <a:srgbClr val="006633"/>
                </a:solidFill>
                <a:latin typeface="Times New Roman"/>
                <a:cs typeface="Times New Roman"/>
              </a:rPr>
              <a:t>et </a:t>
            </a:r>
            <a:r>
              <a:rPr dirty="0" sz="2400" spc="-60">
                <a:solidFill>
                  <a:srgbClr val="006633"/>
                </a:solidFill>
                <a:latin typeface="Times New Roman"/>
                <a:cs typeface="Times New Roman"/>
              </a:rPr>
              <a:t>faire </a:t>
            </a:r>
            <a:r>
              <a:rPr dirty="0" sz="2400" spc="-45">
                <a:solidFill>
                  <a:srgbClr val="006633"/>
                </a:solidFill>
                <a:latin typeface="Times New Roman"/>
                <a:cs typeface="Times New Roman"/>
              </a:rPr>
              <a:t>des</a:t>
            </a:r>
            <a:r>
              <a:rPr dirty="0" sz="2400" spc="105">
                <a:solidFill>
                  <a:srgbClr val="006633"/>
                </a:solidFill>
                <a:latin typeface="Times New Roman"/>
                <a:cs typeface="Times New Roman"/>
              </a:rPr>
              <a:t> </a:t>
            </a:r>
            <a:r>
              <a:rPr dirty="0" sz="2400" spc="-25">
                <a:solidFill>
                  <a:srgbClr val="006633"/>
                </a:solidFill>
                <a:latin typeface="Times New Roman"/>
                <a:cs typeface="Times New Roman"/>
              </a:rPr>
              <a:t>rencontres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3999" cy="685799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378077" y="283591"/>
            <a:ext cx="6384925" cy="45212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 spc="-130" i="1">
                <a:latin typeface="Times New Roman"/>
                <a:cs typeface="Times New Roman"/>
              </a:rPr>
              <a:t>Visibilité </a:t>
            </a:r>
            <a:r>
              <a:rPr dirty="0" sz="2800" spc="-254" i="1">
                <a:latin typeface="Times New Roman"/>
                <a:cs typeface="Times New Roman"/>
              </a:rPr>
              <a:t>et </a:t>
            </a:r>
            <a:r>
              <a:rPr dirty="0" sz="2800" spc="-204" i="1">
                <a:latin typeface="Times New Roman"/>
                <a:cs typeface="Times New Roman"/>
              </a:rPr>
              <a:t>invisibilité </a:t>
            </a:r>
            <a:r>
              <a:rPr dirty="0" sz="2800" spc="-330" i="1">
                <a:latin typeface="Times New Roman"/>
                <a:cs typeface="Times New Roman"/>
              </a:rPr>
              <a:t>des </a:t>
            </a:r>
            <a:r>
              <a:rPr dirty="0" sz="2800" spc="-315" i="1">
                <a:latin typeface="Times New Roman"/>
                <a:cs typeface="Times New Roman"/>
              </a:rPr>
              <a:t>violences </a:t>
            </a:r>
            <a:r>
              <a:rPr dirty="0" sz="2800" spc="-225" i="1">
                <a:latin typeface="Times New Roman"/>
                <a:cs typeface="Times New Roman"/>
              </a:rPr>
              <a:t>faites </a:t>
            </a:r>
            <a:r>
              <a:rPr dirty="0" sz="2800" spc="-110" i="1">
                <a:latin typeface="Times New Roman"/>
                <a:cs typeface="Times New Roman"/>
              </a:rPr>
              <a:t>aux</a:t>
            </a:r>
            <a:r>
              <a:rPr dirty="0" sz="2800" spc="-225" i="1">
                <a:latin typeface="Times New Roman"/>
                <a:cs typeface="Times New Roman"/>
              </a:rPr>
              <a:t> </a:t>
            </a:r>
            <a:r>
              <a:rPr dirty="0" sz="2800" spc="-310" i="1">
                <a:latin typeface="Times New Roman"/>
                <a:cs typeface="Times New Roman"/>
              </a:rPr>
              <a:t>femmes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5940" y="984136"/>
            <a:ext cx="7995920" cy="4825365"/>
          </a:xfrm>
          <a:prstGeom prst="rect">
            <a:avLst/>
          </a:prstGeom>
        </p:spPr>
        <p:txBody>
          <a:bodyPr wrap="square" lIns="0" tIns="53975" rIns="0" bIns="0" rtlCol="0" vert="horz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425"/>
              </a:spcBef>
              <a:buClr>
                <a:srgbClr val="CC9900"/>
              </a:buClr>
              <a:buSzPct val="64000"/>
              <a:buFont typeface="Wingdings"/>
              <a:buChar char=""/>
              <a:tabLst>
                <a:tab pos="354965" algn="l"/>
                <a:tab pos="355600" algn="l"/>
              </a:tabLst>
            </a:pPr>
            <a:r>
              <a:rPr dirty="0" sz="2500" spc="-55">
                <a:solidFill>
                  <a:srgbClr val="006633"/>
                </a:solidFill>
                <a:latin typeface="Times New Roman"/>
                <a:cs typeface="Times New Roman"/>
              </a:rPr>
              <a:t>L’approche </a:t>
            </a:r>
            <a:r>
              <a:rPr dirty="0" sz="2500" spc="-40">
                <a:solidFill>
                  <a:srgbClr val="006633"/>
                </a:solidFill>
                <a:latin typeface="Times New Roman"/>
                <a:cs typeface="Times New Roman"/>
              </a:rPr>
              <a:t>de </a:t>
            </a:r>
            <a:r>
              <a:rPr dirty="0" sz="2500" spc="-110">
                <a:solidFill>
                  <a:srgbClr val="006633"/>
                </a:solidFill>
                <a:latin typeface="Times New Roman"/>
                <a:cs typeface="Times New Roman"/>
              </a:rPr>
              <a:t>la </a:t>
            </a:r>
            <a:r>
              <a:rPr dirty="0" sz="2500" spc="-105">
                <a:solidFill>
                  <a:srgbClr val="006633"/>
                </a:solidFill>
                <a:latin typeface="Times New Roman"/>
                <a:cs typeface="Times New Roman"/>
              </a:rPr>
              <a:t>ville </a:t>
            </a:r>
            <a:r>
              <a:rPr dirty="0" sz="2500" spc="-30">
                <a:solidFill>
                  <a:srgbClr val="006633"/>
                </a:solidFill>
                <a:latin typeface="Times New Roman"/>
                <a:cs typeface="Times New Roman"/>
              </a:rPr>
              <a:t>par </a:t>
            </a:r>
            <a:r>
              <a:rPr dirty="0" sz="2500" spc="-100">
                <a:solidFill>
                  <a:srgbClr val="006633"/>
                </a:solidFill>
                <a:latin typeface="Times New Roman"/>
                <a:cs typeface="Times New Roman"/>
              </a:rPr>
              <a:t>le </a:t>
            </a:r>
            <a:r>
              <a:rPr dirty="0" sz="2500" spc="-50">
                <a:solidFill>
                  <a:srgbClr val="006633"/>
                </a:solidFill>
                <a:latin typeface="Times New Roman"/>
                <a:cs typeface="Times New Roman"/>
              </a:rPr>
              <a:t>genre </a:t>
            </a:r>
            <a:r>
              <a:rPr dirty="0" sz="2500" spc="-20">
                <a:solidFill>
                  <a:srgbClr val="006633"/>
                </a:solidFill>
                <a:latin typeface="Times New Roman"/>
                <a:cs typeface="Times New Roman"/>
              </a:rPr>
              <a:t>met</a:t>
            </a:r>
            <a:r>
              <a:rPr dirty="0" sz="2500" spc="455">
                <a:solidFill>
                  <a:srgbClr val="006633"/>
                </a:solidFill>
                <a:latin typeface="Times New Roman"/>
                <a:cs typeface="Times New Roman"/>
              </a:rPr>
              <a:t> </a:t>
            </a:r>
            <a:r>
              <a:rPr dirty="0" sz="2500" spc="-90">
                <a:solidFill>
                  <a:srgbClr val="006633"/>
                </a:solidFill>
                <a:latin typeface="Times New Roman"/>
                <a:cs typeface="Times New Roman"/>
              </a:rPr>
              <a:t>l’accent:</a:t>
            </a:r>
            <a:endParaRPr sz="2500">
              <a:latin typeface="Times New Roman"/>
              <a:cs typeface="Times New Roman"/>
            </a:endParaRPr>
          </a:p>
          <a:p>
            <a:pPr lvl="1" marL="683260" indent="-326390">
              <a:lnSpc>
                <a:spcPts val="2395"/>
              </a:lnSpc>
              <a:spcBef>
                <a:spcPts val="285"/>
              </a:spcBef>
              <a:buClr>
                <a:srgbClr val="3A812E"/>
              </a:buClr>
              <a:buSzPct val="59523"/>
              <a:buFont typeface="Wingdings"/>
              <a:buChar char=""/>
              <a:tabLst>
                <a:tab pos="683260" algn="l"/>
                <a:tab pos="683895" algn="l"/>
              </a:tabLst>
            </a:pPr>
            <a:r>
              <a:rPr dirty="0" sz="2100" spc="50">
                <a:solidFill>
                  <a:srgbClr val="006633"/>
                </a:solidFill>
                <a:latin typeface="Times New Roman"/>
                <a:cs typeface="Times New Roman"/>
              </a:rPr>
              <a:t>Non </a:t>
            </a:r>
            <a:r>
              <a:rPr dirty="0" sz="2100" spc="-40">
                <a:solidFill>
                  <a:srgbClr val="006633"/>
                </a:solidFill>
                <a:latin typeface="Times New Roman"/>
                <a:cs typeface="Times New Roman"/>
              </a:rPr>
              <a:t>pas </a:t>
            </a:r>
            <a:r>
              <a:rPr dirty="0" sz="2100" spc="-25">
                <a:solidFill>
                  <a:srgbClr val="006633"/>
                </a:solidFill>
                <a:latin typeface="Times New Roman"/>
                <a:cs typeface="Times New Roman"/>
              </a:rPr>
              <a:t>sur </a:t>
            </a:r>
            <a:r>
              <a:rPr dirty="0" sz="2100" spc="-90">
                <a:solidFill>
                  <a:srgbClr val="006633"/>
                </a:solidFill>
                <a:latin typeface="Times New Roman"/>
                <a:cs typeface="Times New Roman"/>
              </a:rPr>
              <a:t>la </a:t>
            </a:r>
            <a:r>
              <a:rPr dirty="0" sz="2100" spc="-40">
                <a:solidFill>
                  <a:srgbClr val="006633"/>
                </a:solidFill>
                <a:latin typeface="Times New Roman"/>
                <a:cs typeface="Times New Roman"/>
              </a:rPr>
              <a:t>dangerosité </a:t>
            </a:r>
            <a:r>
              <a:rPr dirty="0" sz="2100" spc="-30">
                <a:solidFill>
                  <a:srgbClr val="006633"/>
                </a:solidFill>
                <a:latin typeface="Times New Roman"/>
                <a:cs typeface="Times New Roman"/>
              </a:rPr>
              <a:t>de </a:t>
            </a:r>
            <a:r>
              <a:rPr dirty="0" sz="2100" spc="-90">
                <a:solidFill>
                  <a:srgbClr val="006633"/>
                </a:solidFill>
                <a:latin typeface="Times New Roman"/>
                <a:cs typeface="Times New Roman"/>
              </a:rPr>
              <a:t>la ville </a:t>
            </a:r>
            <a:r>
              <a:rPr dirty="0" sz="2100">
                <a:solidFill>
                  <a:srgbClr val="006633"/>
                </a:solidFill>
                <a:latin typeface="Times New Roman"/>
                <a:cs typeface="Times New Roman"/>
              </a:rPr>
              <a:t>pour </a:t>
            </a:r>
            <a:r>
              <a:rPr dirty="0" sz="2100" spc="-70">
                <a:solidFill>
                  <a:srgbClr val="006633"/>
                </a:solidFill>
                <a:latin typeface="Times New Roman"/>
                <a:cs typeface="Times New Roman"/>
              </a:rPr>
              <a:t>les </a:t>
            </a:r>
            <a:r>
              <a:rPr dirty="0" sz="2100" spc="-45">
                <a:solidFill>
                  <a:srgbClr val="006633"/>
                </a:solidFill>
                <a:latin typeface="Times New Roman"/>
                <a:cs typeface="Times New Roman"/>
              </a:rPr>
              <a:t>femmes, </a:t>
            </a:r>
            <a:r>
              <a:rPr dirty="0" sz="2100" spc="-65">
                <a:solidFill>
                  <a:srgbClr val="006633"/>
                </a:solidFill>
                <a:latin typeface="Times New Roman"/>
                <a:cs typeface="Times New Roman"/>
              </a:rPr>
              <a:t>mais</a:t>
            </a:r>
            <a:r>
              <a:rPr dirty="0" sz="2100" spc="390">
                <a:solidFill>
                  <a:srgbClr val="006633"/>
                </a:solidFill>
                <a:latin typeface="Times New Roman"/>
                <a:cs typeface="Times New Roman"/>
              </a:rPr>
              <a:t> </a:t>
            </a:r>
            <a:r>
              <a:rPr dirty="0" sz="2100" spc="-90">
                <a:solidFill>
                  <a:srgbClr val="006633"/>
                </a:solidFill>
                <a:latin typeface="Times New Roman"/>
                <a:cs typeface="Times New Roman"/>
              </a:rPr>
              <a:t>la</a:t>
            </a:r>
            <a:endParaRPr sz="2100">
              <a:latin typeface="Times New Roman"/>
              <a:cs typeface="Times New Roman"/>
            </a:endParaRPr>
          </a:p>
          <a:p>
            <a:pPr marL="683260">
              <a:lnSpc>
                <a:spcPts val="2395"/>
              </a:lnSpc>
            </a:pPr>
            <a:r>
              <a:rPr dirty="0" sz="2100" spc="-40">
                <a:solidFill>
                  <a:srgbClr val="006633"/>
                </a:solidFill>
                <a:latin typeface="Times New Roman"/>
                <a:cs typeface="Times New Roman"/>
              </a:rPr>
              <a:t>dangerosité </a:t>
            </a:r>
            <a:r>
              <a:rPr dirty="0" sz="2100" spc="-60">
                <a:solidFill>
                  <a:srgbClr val="006633"/>
                </a:solidFill>
                <a:latin typeface="Times New Roman"/>
                <a:cs typeface="Times New Roman"/>
              </a:rPr>
              <a:t>d’une </a:t>
            </a:r>
            <a:r>
              <a:rPr dirty="0" sz="2100" spc="-20">
                <a:solidFill>
                  <a:srgbClr val="006633"/>
                </a:solidFill>
                <a:latin typeface="Times New Roman"/>
                <a:cs typeface="Times New Roman"/>
              </a:rPr>
              <a:t>forme </a:t>
            </a:r>
            <a:r>
              <a:rPr dirty="0" sz="2100" spc="-30">
                <a:solidFill>
                  <a:srgbClr val="006633"/>
                </a:solidFill>
                <a:latin typeface="Times New Roman"/>
                <a:cs typeface="Times New Roman"/>
              </a:rPr>
              <a:t>de </a:t>
            </a:r>
            <a:r>
              <a:rPr dirty="0" sz="2100" spc="-285">
                <a:solidFill>
                  <a:srgbClr val="006633"/>
                </a:solidFill>
                <a:latin typeface="Times New Roman"/>
                <a:cs typeface="Times New Roman"/>
              </a:rPr>
              <a:t>« </a:t>
            </a:r>
            <a:r>
              <a:rPr dirty="0" sz="2100" spc="-50">
                <a:solidFill>
                  <a:srgbClr val="006633"/>
                </a:solidFill>
                <a:latin typeface="Times New Roman"/>
                <a:cs typeface="Times New Roman"/>
              </a:rPr>
              <a:t>masculinité </a:t>
            </a:r>
            <a:r>
              <a:rPr dirty="0" sz="2100" spc="-40">
                <a:solidFill>
                  <a:srgbClr val="006633"/>
                </a:solidFill>
                <a:latin typeface="Times New Roman"/>
                <a:cs typeface="Times New Roman"/>
              </a:rPr>
              <a:t>hégémonique </a:t>
            </a:r>
            <a:r>
              <a:rPr dirty="0" sz="2100" spc="-285">
                <a:solidFill>
                  <a:srgbClr val="006633"/>
                </a:solidFill>
                <a:latin typeface="Times New Roman"/>
                <a:cs typeface="Times New Roman"/>
              </a:rPr>
              <a:t>» </a:t>
            </a:r>
            <a:r>
              <a:rPr dirty="0" sz="2100" spc="-25">
                <a:solidFill>
                  <a:srgbClr val="006633"/>
                </a:solidFill>
                <a:latin typeface="Times New Roman"/>
                <a:cs typeface="Times New Roman"/>
              </a:rPr>
              <a:t>sur </a:t>
            </a:r>
            <a:r>
              <a:rPr dirty="0" sz="2100" spc="-95">
                <a:solidFill>
                  <a:srgbClr val="006633"/>
                </a:solidFill>
                <a:latin typeface="Times New Roman"/>
                <a:cs typeface="Times New Roman"/>
              </a:rPr>
              <a:t>la </a:t>
            </a:r>
            <a:r>
              <a:rPr dirty="0" sz="2100" spc="-85">
                <a:solidFill>
                  <a:srgbClr val="006633"/>
                </a:solidFill>
                <a:latin typeface="Times New Roman"/>
                <a:cs typeface="Times New Roman"/>
              </a:rPr>
              <a:t>ville.</a:t>
            </a:r>
            <a:endParaRPr sz="2100">
              <a:latin typeface="Times New Roman"/>
              <a:cs typeface="Times New Roman"/>
            </a:endParaRPr>
          </a:p>
          <a:p>
            <a:pPr lvl="1" marL="683260" marR="345440" indent="-326390">
              <a:lnSpc>
                <a:spcPts val="2270"/>
              </a:lnSpc>
              <a:spcBef>
                <a:spcPts val="535"/>
              </a:spcBef>
              <a:buClr>
                <a:srgbClr val="3A812E"/>
              </a:buClr>
              <a:buSzPct val="59523"/>
              <a:buFont typeface="Wingdings"/>
              <a:buChar char=""/>
              <a:tabLst>
                <a:tab pos="683260" algn="l"/>
                <a:tab pos="683895" algn="l"/>
              </a:tabLst>
            </a:pPr>
            <a:r>
              <a:rPr dirty="0" sz="2100" spc="55">
                <a:solidFill>
                  <a:srgbClr val="006633"/>
                </a:solidFill>
                <a:latin typeface="Times New Roman"/>
                <a:cs typeface="Times New Roman"/>
              </a:rPr>
              <a:t>En </a:t>
            </a:r>
            <a:r>
              <a:rPr dirty="0" sz="2100" spc="-60">
                <a:solidFill>
                  <a:srgbClr val="006633"/>
                </a:solidFill>
                <a:latin typeface="Times New Roman"/>
                <a:cs typeface="Times New Roman"/>
              </a:rPr>
              <a:t>ce </a:t>
            </a:r>
            <a:r>
              <a:rPr dirty="0" sz="2100" spc="-40">
                <a:solidFill>
                  <a:srgbClr val="006633"/>
                </a:solidFill>
                <a:latin typeface="Times New Roman"/>
                <a:cs typeface="Times New Roman"/>
              </a:rPr>
              <a:t>sens </a:t>
            </a:r>
            <a:r>
              <a:rPr dirty="0" sz="2100">
                <a:solidFill>
                  <a:srgbClr val="006633"/>
                </a:solidFill>
                <a:latin typeface="Times New Roman"/>
                <a:cs typeface="Times New Roman"/>
              </a:rPr>
              <a:t>toute </a:t>
            </a:r>
            <a:r>
              <a:rPr dirty="0" sz="2100" spc="-55">
                <a:solidFill>
                  <a:srgbClr val="006633"/>
                </a:solidFill>
                <a:latin typeface="Times New Roman"/>
                <a:cs typeface="Times New Roman"/>
              </a:rPr>
              <a:t>initiative </a:t>
            </a:r>
            <a:r>
              <a:rPr dirty="0" sz="2100" spc="-40">
                <a:solidFill>
                  <a:srgbClr val="006633"/>
                </a:solidFill>
                <a:latin typeface="Times New Roman"/>
                <a:cs typeface="Times New Roman"/>
              </a:rPr>
              <a:t>publique </a:t>
            </a:r>
            <a:r>
              <a:rPr dirty="0" sz="2100" spc="-50">
                <a:solidFill>
                  <a:srgbClr val="006633"/>
                </a:solidFill>
                <a:latin typeface="Times New Roman"/>
                <a:cs typeface="Times New Roman"/>
              </a:rPr>
              <a:t>qui </a:t>
            </a:r>
            <a:r>
              <a:rPr dirty="0" sz="2100" spc="-5">
                <a:solidFill>
                  <a:srgbClr val="006633"/>
                </a:solidFill>
                <a:latin typeface="Times New Roman"/>
                <a:cs typeface="Times New Roman"/>
              </a:rPr>
              <a:t>tend </a:t>
            </a:r>
            <a:r>
              <a:rPr dirty="0" sz="2100" spc="-80">
                <a:solidFill>
                  <a:srgbClr val="006633"/>
                </a:solidFill>
                <a:latin typeface="Times New Roman"/>
                <a:cs typeface="Times New Roman"/>
              </a:rPr>
              <a:t>à </a:t>
            </a:r>
            <a:r>
              <a:rPr dirty="0" sz="2100" spc="-30">
                <a:solidFill>
                  <a:srgbClr val="006633"/>
                </a:solidFill>
                <a:latin typeface="Times New Roman"/>
                <a:cs typeface="Times New Roman"/>
              </a:rPr>
              <a:t>prolonger </a:t>
            </a:r>
            <a:r>
              <a:rPr dirty="0" sz="2100" spc="-75">
                <a:solidFill>
                  <a:srgbClr val="006633"/>
                </a:solidFill>
                <a:latin typeface="Times New Roman"/>
                <a:cs typeface="Times New Roman"/>
              </a:rPr>
              <a:t>les </a:t>
            </a:r>
            <a:r>
              <a:rPr dirty="0" sz="2100" spc="-50">
                <a:solidFill>
                  <a:srgbClr val="006633"/>
                </a:solidFill>
                <a:latin typeface="Times New Roman"/>
                <a:cs typeface="Times New Roman"/>
              </a:rPr>
              <a:t>espaces  </a:t>
            </a:r>
            <a:r>
              <a:rPr dirty="0" sz="2100" spc="-20">
                <a:solidFill>
                  <a:srgbClr val="006633"/>
                </a:solidFill>
                <a:latin typeface="Times New Roman"/>
                <a:cs typeface="Times New Roman"/>
              </a:rPr>
              <a:t>dominants </a:t>
            </a:r>
            <a:r>
              <a:rPr dirty="0" sz="2100" spc="-5">
                <a:solidFill>
                  <a:srgbClr val="006633"/>
                </a:solidFill>
                <a:latin typeface="Times New Roman"/>
                <a:cs typeface="Times New Roman"/>
              </a:rPr>
              <a:t>où </a:t>
            </a:r>
            <a:r>
              <a:rPr dirty="0" sz="2100" spc="-75">
                <a:solidFill>
                  <a:srgbClr val="006633"/>
                </a:solidFill>
                <a:latin typeface="Times New Roman"/>
                <a:cs typeface="Times New Roman"/>
              </a:rPr>
              <a:t>les </a:t>
            </a:r>
            <a:r>
              <a:rPr dirty="0" sz="2100" spc="-25">
                <a:solidFill>
                  <a:srgbClr val="006633"/>
                </a:solidFill>
                <a:latin typeface="Times New Roman"/>
                <a:cs typeface="Times New Roman"/>
              </a:rPr>
              <a:t>hommes </a:t>
            </a:r>
            <a:r>
              <a:rPr dirty="0" sz="2100" spc="5">
                <a:solidFill>
                  <a:srgbClr val="006633"/>
                </a:solidFill>
                <a:latin typeface="Times New Roman"/>
                <a:cs typeface="Times New Roman"/>
              </a:rPr>
              <a:t>font </a:t>
            </a:r>
            <a:r>
              <a:rPr dirty="0" sz="2100" spc="-40">
                <a:solidFill>
                  <a:srgbClr val="006633"/>
                </a:solidFill>
                <a:latin typeface="Times New Roman"/>
                <a:cs typeface="Times New Roman"/>
              </a:rPr>
              <a:t>régner </a:t>
            </a:r>
            <a:r>
              <a:rPr dirty="0" sz="2100" spc="-95">
                <a:solidFill>
                  <a:srgbClr val="006633"/>
                </a:solidFill>
                <a:latin typeface="Times New Roman"/>
                <a:cs typeface="Times New Roman"/>
              </a:rPr>
              <a:t>la </a:t>
            </a:r>
            <a:r>
              <a:rPr dirty="0" sz="2100" spc="-65">
                <a:solidFill>
                  <a:srgbClr val="006633"/>
                </a:solidFill>
                <a:latin typeface="Times New Roman"/>
                <a:cs typeface="Times New Roman"/>
              </a:rPr>
              <a:t>loi </a:t>
            </a:r>
            <a:r>
              <a:rPr dirty="0" sz="2100" spc="-40">
                <a:solidFill>
                  <a:srgbClr val="006633"/>
                </a:solidFill>
                <a:latin typeface="Times New Roman"/>
                <a:cs typeface="Times New Roman"/>
              </a:rPr>
              <a:t>revient </a:t>
            </a:r>
            <a:r>
              <a:rPr dirty="0" sz="2100" spc="-80">
                <a:solidFill>
                  <a:srgbClr val="006633"/>
                </a:solidFill>
                <a:latin typeface="Times New Roman"/>
                <a:cs typeface="Times New Roman"/>
              </a:rPr>
              <a:t>à </a:t>
            </a:r>
            <a:r>
              <a:rPr dirty="0" sz="2100" spc="-25">
                <a:solidFill>
                  <a:srgbClr val="006633"/>
                </a:solidFill>
                <a:latin typeface="Times New Roman"/>
                <a:cs typeface="Times New Roman"/>
              </a:rPr>
              <a:t>empêcher  </a:t>
            </a:r>
            <a:r>
              <a:rPr dirty="0" sz="2100" spc="-45">
                <a:solidFill>
                  <a:srgbClr val="006633"/>
                </a:solidFill>
                <a:latin typeface="Times New Roman"/>
                <a:cs typeface="Times New Roman"/>
              </a:rPr>
              <a:t>l’appropriation </a:t>
            </a:r>
            <a:r>
              <a:rPr dirty="0" sz="2100" spc="-30">
                <a:solidFill>
                  <a:srgbClr val="006633"/>
                </a:solidFill>
                <a:latin typeface="Times New Roman"/>
                <a:cs typeface="Times New Roman"/>
              </a:rPr>
              <a:t>de </a:t>
            </a:r>
            <a:r>
              <a:rPr dirty="0" sz="2100" spc="-95">
                <a:solidFill>
                  <a:srgbClr val="006633"/>
                </a:solidFill>
                <a:latin typeface="Times New Roman"/>
                <a:cs typeface="Times New Roman"/>
              </a:rPr>
              <a:t>la </a:t>
            </a:r>
            <a:r>
              <a:rPr dirty="0" sz="2100" spc="-90">
                <a:solidFill>
                  <a:srgbClr val="006633"/>
                </a:solidFill>
                <a:latin typeface="Times New Roman"/>
                <a:cs typeface="Times New Roman"/>
              </a:rPr>
              <a:t>ville </a:t>
            </a:r>
            <a:r>
              <a:rPr dirty="0" sz="2100" spc="-25">
                <a:solidFill>
                  <a:srgbClr val="006633"/>
                </a:solidFill>
                <a:latin typeface="Times New Roman"/>
                <a:cs typeface="Times New Roman"/>
              </a:rPr>
              <a:t>par </a:t>
            </a:r>
            <a:r>
              <a:rPr dirty="0" sz="2100" spc="-70">
                <a:solidFill>
                  <a:srgbClr val="006633"/>
                </a:solidFill>
                <a:latin typeface="Times New Roman"/>
                <a:cs typeface="Times New Roman"/>
              </a:rPr>
              <a:t>les</a:t>
            </a:r>
            <a:r>
              <a:rPr dirty="0" sz="2100" spc="260">
                <a:solidFill>
                  <a:srgbClr val="006633"/>
                </a:solidFill>
                <a:latin typeface="Times New Roman"/>
                <a:cs typeface="Times New Roman"/>
              </a:rPr>
              <a:t> </a:t>
            </a:r>
            <a:r>
              <a:rPr dirty="0" sz="2100" spc="-45">
                <a:solidFill>
                  <a:srgbClr val="006633"/>
                </a:solidFill>
                <a:latin typeface="Times New Roman"/>
                <a:cs typeface="Times New Roman"/>
              </a:rPr>
              <a:t>femmes.</a:t>
            </a:r>
            <a:endParaRPr sz="2100">
              <a:latin typeface="Times New Roman"/>
              <a:cs typeface="Times New Roman"/>
            </a:endParaRPr>
          </a:p>
          <a:p>
            <a:pPr marL="355600" indent="-342900">
              <a:lnSpc>
                <a:spcPts val="2850"/>
              </a:lnSpc>
              <a:spcBef>
                <a:spcPts val="235"/>
              </a:spcBef>
              <a:buClr>
                <a:srgbClr val="CC9900"/>
              </a:buClr>
              <a:buSzPct val="64000"/>
              <a:buFont typeface="Wingdings"/>
              <a:buChar char=""/>
              <a:tabLst>
                <a:tab pos="354965" algn="l"/>
                <a:tab pos="355600" algn="l"/>
              </a:tabLst>
            </a:pPr>
            <a:r>
              <a:rPr dirty="0" sz="2500" spc="80">
                <a:solidFill>
                  <a:srgbClr val="006633"/>
                </a:solidFill>
                <a:latin typeface="Times New Roman"/>
                <a:cs typeface="Times New Roman"/>
              </a:rPr>
              <a:t>On </a:t>
            </a:r>
            <a:r>
              <a:rPr dirty="0" sz="2500" spc="-35">
                <a:solidFill>
                  <a:srgbClr val="006633"/>
                </a:solidFill>
                <a:latin typeface="Times New Roman"/>
                <a:cs typeface="Times New Roman"/>
              </a:rPr>
              <a:t>pense </a:t>
            </a:r>
            <a:r>
              <a:rPr dirty="0" sz="2500" spc="-70">
                <a:solidFill>
                  <a:srgbClr val="006633"/>
                </a:solidFill>
                <a:latin typeface="Times New Roman"/>
                <a:cs typeface="Times New Roman"/>
              </a:rPr>
              <a:t>canaliser </a:t>
            </a:r>
            <a:r>
              <a:rPr dirty="0" sz="2500" spc="-110">
                <a:solidFill>
                  <a:srgbClr val="006633"/>
                </a:solidFill>
                <a:latin typeface="Times New Roman"/>
                <a:cs typeface="Times New Roman"/>
              </a:rPr>
              <a:t>la </a:t>
            </a:r>
            <a:r>
              <a:rPr dirty="0" sz="2500" spc="-65">
                <a:solidFill>
                  <a:srgbClr val="006633"/>
                </a:solidFill>
                <a:latin typeface="Times New Roman"/>
                <a:cs typeface="Times New Roman"/>
              </a:rPr>
              <a:t>violence </a:t>
            </a:r>
            <a:r>
              <a:rPr dirty="0" sz="2500" spc="-35">
                <a:solidFill>
                  <a:srgbClr val="006633"/>
                </a:solidFill>
                <a:latin typeface="Times New Roman"/>
                <a:cs typeface="Times New Roman"/>
              </a:rPr>
              <a:t>dans </a:t>
            </a:r>
            <a:r>
              <a:rPr dirty="0" sz="2500" spc="-45">
                <a:solidFill>
                  <a:srgbClr val="006633"/>
                </a:solidFill>
                <a:latin typeface="Times New Roman"/>
                <a:cs typeface="Times New Roman"/>
              </a:rPr>
              <a:t>des </a:t>
            </a:r>
            <a:r>
              <a:rPr dirty="0" sz="2500" spc="-60">
                <a:solidFill>
                  <a:srgbClr val="006633"/>
                </a:solidFill>
                <a:latin typeface="Times New Roman"/>
                <a:cs typeface="Times New Roman"/>
              </a:rPr>
              <a:t>espaces </a:t>
            </a:r>
            <a:r>
              <a:rPr dirty="0" sz="2500" spc="-45">
                <a:solidFill>
                  <a:srgbClr val="006633"/>
                </a:solidFill>
                <a:latin typeface="Times New Roman"/>
                <a:cs typeface="Times New Roman"/>
              </a:rPr>
              <a:t>fermés</a:t>
            </a:r>
            <a:r>
              <a:rPr dirty="0" sz="2500" spc="254">
                <a:solidFill>
                  <a:srgbClr val="006633"/>
                </a:solidFill>
                <a:latin typeface="Times New Roman"/>
                <a:cs typeface="Times New Roman"/>
              </a:rPr>
              <a:t> </a:t>
            </a:r>
            <a:r>
              <a:rPr dirty="0" sz="2500" spc="-55">
                <a:solidFill>
                  <a:srgbClr val="006633"/>
                </a:solidFill>
                <a:latin typeface="Times New Roman"/>
                <a:cs typeface="Times New Roman"/>
              </a:rPr>
              <a:t>tels</a:t>
            </a:r>
            <a:endParaRPr sz="2500">
              <a:latin typeface="Times New Roman"/>
              <a:cs typeface="Times New Roman"/>
            </a:endParaRPr>
          </a:p>
          <a:p>
            <a:pPr marL="355600" marR="5080">
              <a:lnSpc>
                <a:spcPts val="2700"/>
              </a:lnSpc>
              <a:spcBef>
                <a:spcPts val="190"/>
              </a:spcBef>
            </a:pPr>
            <a:r>
              <a:rPr dirty="0" sz="2500" spc="-45">
                <a:solidFill>
                  <a:srgbClr val="006633"/>
                </a:solidFill>
                <a:latin typeface="Times New Roman"/>
                <a:cs typeface="Times New Roman"/>
              </a:rPr>
              <a:t>que </a:t>
            </a:r>
            <a:r>
              <a:rPr dirty="0" sz="2500" spc="-85">
                <a:solidFill>
                  <a:srgbClr val="006633"/>
                </a:solidFill>
                <a:latin typeface="Times New Roman"/>
                <a:cs typeface="Times New Roman"/>
              </a:rPr>
              <a:t>les </a:t>
            </a:r>
            <a:r>
              <a:rPr dirty="0" sz="2500" spc="-60">
                <a:solidFill>
                  <a:srgbClr val="006633"/>
                </a:solidFill>
                <a:latin typeface="Times New Roman"/>
                <a:cs typeface="Times New Roman"/>
              </a:rPr>
              <a:t>stades: </a:t>
            </a:r>
            <a:r>
              <a:rPr dirty="0" sz="2500" spc="-95">
                <a:solidFill>
                  <a:srgbClr val="006633"/>
                </a:solidFill>
                <a:latin typeface="Times New Roman"/>
                <a:cs typeface="Times New Roman"/>
              </a:rPr>
              <a:t>c’est </a:t>
            </a:r>
            <a:r>
              <a:rPr dirty="0" sz="2500" spc="-90">
                <a:solidFill>
                  <a:srgbClr val="006633"/>
                </a:solidFill>
                <a:latin typeface="Times New Roman"/>
                <a:cs typeface="Times New Roman"/>
              </a:rPr>
              <a:t>l’inverse, </a:t>
            </a:r>
            <a:r>
              <a:rPr dirty="0" sz="2500" spc="-70">
                <a:solidFill>
                  <a:srgbClr val="006633"/>
                </a:solidFill>
                <a:latin typeface="Times New Roman"/>
                <a:cs typeface="Times New Roman"/>
              </a:rPr>
              <a:t>ces </a:t>
            </a:r>
            <a:r>
              <a:rPr dirty="0" sz="2500" spc="-90">
                <a:solidFill>
                  <a:srgbClr val="006633"/>
                </a:solidFill>
                <a:latin typeface="Times New Roman"/>
                <a:cs typeface="Times New Roman"/>
              </a:rPr>
              <a:t>lieux </a:t>
            </a:r>
            <a:r>
              <a:rPr dirty="0" sz="2500" spc="-20">
                <a:solidFill>
                  <a:srgbClr val="006633"/>
                </a:solidFill>
                <a:latin typeface="Times New Roman"/>
                <a:cs typeface="Times New Roman"/>
              </a:rPr>
              <a:t>renforcent </a:t>
            </a:r>
            <a:r>
              <a:rPr dirty="0" sz="2500" spc="-85">
                <a:solidFill>
                  <a:srgbClr val="006633"/>
                </a:solidFill>
                <a:latin typeface="Times New Roman"/>
                <a:cs typeface="Times New Roman"/>
              </a:rPr>
              <a:t>les </a:t>
            </a:r>
            <a:r>
              <a:rPr dirty="0" sz="2500" spc="-80">
                <a:solidFill>
                  <a:srgbClr val="006633"/>
                </a:solidFill>
                <a:latin typeface="Times New Roman"/>
                <a:cs typeface="Times New Roman"/>
              </a:rPr>
              <a:t>incivilités  </a:t>
            </a:r>
            <a:r>
              <a:rPr dirty="0" sz="2500" spc="-65">
                <a:solidFill>
                  <a:srgbClr val="006633"/>
                </a:solidFill>
                <a:latin typeface="Times New Roman"/>
                <a:cs typeface="Times New Roman"/>
              </a:rPr>
              <a:t>masculines</a:t>
            </a:r>
            <a:endParaRPr sz="25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265"/>
              </a:spcBef>
              <a:buClr>
                <a:srgbClr val="CC9900"/>
              </a:buClr>
              <a:buSzPct val="64000"/>
              <a:buFont typeface="Wingdings"/>
              <a:buChar char=""/>
              <a:tabLst>
                <a:tab pos="354965" algn="l"/>
                <a:tab pos="355600" algn="l"/>
              </a:tabLst>
            </a:pPr>
            <a:r>
              <a:rPr dirty="0" sz="2500" spc="-100">
                <a:solidFill>
                  <a:srgbClr val="006633"/>
                </a:solidFill>
                <a:latin typeface="Times New Roman"/>
                <a:cs typeface="Times New Roman"/>
              </a:rPr>
              <a:t>Cela </a:t>
            </a:r>
            <a:r>
              <a:rPr dirty="0" sz="2500" spc="-95">
                <a:solidFill>
                  <a:srgbClr val="006633"/>
                </a:solidFill>
                <a:latin typeface="Times New Roman"/>
                <a:cs typeface="Times New Roman"/>
              </a:rPr>
              <a:t>a </a:t>
            </a:r>
            <a:r>
              <a:rPr dirty="0" sz="2500" spc="-5">
                <a:solidFill>
                  <a:srgbClr val="006633"/>
                </a:solidFill>
                <a:latin typeface="Times New Roman"/>
                <a:cs typeface="Times New Roman"/>
              </a:rPr>
              <a:t>un rapport </a:t>
            </a:r>
            <a:r>
              <a:rPr dirty="0" sz="2500" spc="-80">
                <a:solidFill>
                  <a:srgbClr val="006633"/>
                </a:solidFill>
                <a:latin typeface="Times New Roman"/>
                <a:cs typeface="Times New Roman"/>
              </a:rPr>
              <a:t>avec </a:t>
            </a:r>
            <a:r>
              <a:rPr dirty="0" sz="2500" spc="-100">
                <a:solidFill>
                  <a:srgbClr val="006633"/>
                </a:solidFill>
                <a:latin typeface="Times New Roman"/>
                <a:cs typeface="Times New Roman"/>
              </a:rPr>
              <a:t>le </a:t>
            </a:r>
            <a:r>
              <a:rPr dirty="0" sz="2500" spc="-45">
                <a:solidFill>
                  <a:srgbClr val="006633"/>
                </a:solidFill>
                <a:latin typeface="Times New Roman"/>
                <a:cs typeface="Times New Roman"/>
              </a:rPr>
              <a:t>harcèlement </a:t>
            </a:r>
            <a:r>
              <a:rPr dirty="0" sz="2500" spc="-35">
                <a:solidFill>
                  <a:srgbClr val="006633"/>
                </a:solidFill>
                <a:latin typeface="Times New Roman"/>
                <a:cs typeface="Times New Roman"/>
              </a:rPr>
              <a:t>de</a:t>
            </a:r>
            <a:r>
              <a:rPr dirty="0" sz="2500" spc="360">
                <a:solidFill>
                  <a:srgbClr val="006633"/>
                </a:solidFill>
                <a:latin typeface="Times New Roman"/>
                <a:cs typeface="Times New Roman"/>
              </a:rPr>
              <a:t> </a:t>
            </a:r>
            <a:r>
              <a:rPr dirty="0" sz="2500" spc="-40">
                <a:solidFill>
                  <a:srgbClr val="006633"/>
                </a:solidFill>
                <a:latin typeface="Times New Roman"/>
                <a:cs typeface="Times New Roman"/>
              </a:rPr>
              <a:t>rue</a:t>
            </a:r>
            <a:endParaRPr sz="2500">
              <a:latin typeface="Times New Roman"/>
              <a:cs typeface="Times New Roman"/>
            </a:endParaRPr>
          </a:p>
          <a:p>
            <a:pPr lvl="1" marL="683260" indent="-326390">
              <a:lnSpc>
                <a:spcPct val="100000"/>
              </a:lnSpc>
              <a:spcBef>
                <a:spcPts val="280"/>
              </a:spcBef>
              <a:buClr>
                <a:srgbClr val="3A812E"/>
              </a:buClr>
              <a:buSzPct val="59523"/>
              <a:buFont typeface="Wingdings"/>
              <a:buChar char=""/>
              <a:tabLst>
                <a:tab pos="683260" algn="l"/>
                <a:tab pos="683895" algn="l"/>
              </a:tabLst>
            </a:pPr>
            <a:r>
              <a:rPr dirty="0" sz="2100" spc="-80">
                <a:solidFill>
                  <a:srgbClr val="006633"/>
                </a:solidFill>
                <a:latin typeface="Times New Roman"/>
                <a:cs typeface="Times New Roman"/>
              </a:rPr>
              <a:t>La </a:t>
            </a:r>
            <a:r>
              <a:rPr dirty="0" sz="2100" spc="-30">
                <a:solidFill>
                  <a:srgbClr val="006633"/>
                </a:solidFill>
                <a:latin typeface="Times New Roman"/>
                <a:cs typeface="Times New Roman"/>
              </a:rPr>
              <a:t>rue est </a:t>
            </a:r>
            <a:r>
              <a:rPr dirty="0" sz="2100" spc="-80">
                <a:solidFill>
                  <a:srgbClr val="006633"/>
                </a:solidFill>
                <a:latin typeface="Times New Roman"/>
                <a:cs typeface="Times New Roman"/>
              </a:rPr>
              <a:t>l’espace </a:t>
            </a:r>
            <a:r>
              <a:rPr dirty="0" sz="2100" spc="-35">
                <a:solidFill>
                  <a:srgbClr val="006633"/>
                </a:solidFill>
                <a:latin typeface="Times New Roman"/>
                <a:cs typeface="Times New Roman"/>
              </a:rPr>
              <a:t>des </a:t>
            </a:r>
            <a:r>
              <a:rPr dirty="0" sz="2100" spc="-65">
                <a:solidFill>
                  <a:srgbClr val="006633"/>
                </a:solidFill>
                <a:latin typeface="Times New Roman"/>
                <a:cs typeface="Times New Roman"/>
              </a:rPr>
              <a:t>mâles </a:t>
            </a:r>
            <a:r>
              <a:rPr dirty="0" sz="2100" spc="-20">
                <a:solidFill>
                  <a:srgbClr val="006633"/>
                </a:solidFill>
                <a:latin typeface="Times New Roman"/>
                <a:cs typeface="Times New Roman"/>
              </a:rPr>
              <a:t>dominants </a:t>
            </a:r>
            <a:r>
              <a:rPr dirty="0" sz="2100" spc="-125">
                <a:solidFill>
                  <a:srgbClr val="006633"/>
                </a:solidFill>
                <a:latin typeface="Times New Roman"/>
                <a:cs typeface="Times New Roman"/>
              </a:rPr>
              <a:t>: </a:t>
            </a:r>
            <a:r>
              <a:rPr dirty="0" sz="2100" spc="-35">
                <a:solidFill>
                  <a:srgbClr val="006633"/>
                </a:solidFill>
                <a:latin typeface="Times New Roman"/>
                <a:cs typeface="Times New Roman"/>
              </a:rPr>
              <a:t>harcèlement </a:t>
            </a:r>
            <a:r>
              <a:rPr dirty="0" sz="2100" spc="-30">
                <a:solidFill>
                  <a:srgbClr val="006633"/>
                </a:solidFill>
                <a:latin typeface="Times New Roman"/>
                <a:cs typeface="Times New Roman"/>
              </a:rPr>
              <a:t>de</a:t>
            </a:r>
            <a:r>
              <a:rPr dirty="0" sz="2100" spc="60">
                <a:solidFill>
                  <a:srgbClr val="006633"/>
                </a:solidFill>
                <a:latin typeface="Times New Roman"/>
                <a:cs typeface="Times New Roman"/>
              </a:rPr>
              <a:t> </a:t>
            </a:r>
            <a:r>
              <a:rPr dirty="0" sz="2100" spc="-35">
                <a:solidFill>
                  <a:srgbClr val="006633"/>
                </a:solidFill>
                <a:latin typeface="Times New Roman"/>
                <a:cs typeface="Times New Roman"/>
              </a:rPr>
              <a:t>rue</a:t>
            </a:r>
            <a:endParaRPr sz="2100">
              <a:latin typeface="Times New Roman"/>
              <a:cs typeface="Times New Roman"/>
            </a:endParaRPr>
          </a:p>
          <a:p>
            <a:pPr lvl="1" marL="683260" marR="368300" indent="-326390">
              <a:lnSpc>
                <a:spcPct val="90000"/>
              </a:lnSpc>
              <a:spcBef>
                <a:spcPts val="505"/>
              </a:spcBef>
              <a:buClr>
                <a:srgbClr val="3A812E"/>
              </a:buClr>
              <a:buSzPct val="59523"/>
              <a:buFont typeface="Wingdings"/>
              <a:buChar char=""/>
              <a:tabLst>
                <a:tab pos="683260" algn="l"/>
                <a:tab pos="683895" algn="l"/>
              </a:tabLst>
            </a:pPr>
            <a:r>
              <a:rPr dirty="0" sz="2100" spc="-80">
                <a:solidFill>
                  <a:srgbClr val="006633"/>
                </a:solidFill>
                <a:latin typeface="Times New Roman"/>
                <a:cs typeface="Times New Roman"/>
              </a:rPr>
              <a:t>La </a:t>
            </a:r>
            <a:r>
              <a:rPr dirty="0" sz="2100" spc="-35">
                <a:solidFill>
                  <a:srgbClr val="006633"/>
                </a:solidFill>
                <a:latin typeface="Times New Roman"/>
                <a:cs typeface="Times New Roman"/>
              </a:rPr>
              <a:t>présence des </a:t>
            </a:r>
            <a:r>
              <a:rPr dirty="0" sz="2100" spc="-25">
                <a:solidFill>
                  <a:srgbClr val="006633"/>
                </a:solidFill>
                <a:latin typeface="Times New Roman"/>
                <a:cs typeface="Times New Roman"/>
              </a:rPr>
              <a:t>prostituées </a:t>
            </a:r>
            <a:r>
              <a:rPr dirty="0" sz="2100" spc="-30">
                <a:solidFill>
                  <a:srgbClr val="006633"/>
                </a:solidFill>
                <a:latin typeface="Times New Roman"/>
                <a:cs typeface="Times New Roman"/>
              </a:rPr>
              <a:t>dans </a:t>
            </a:r>
            <a:r>
              <a:rPr dirty="0" sz="2100" spc="-75">
                <a:solidFill>
                  <a:srgbClr val="006633"/>
                </a:solidFill>
                <a:latin typeface="Times New Roman"/>
                <a:cs typeface="Times New Roman"/>
              </a:rPr>
              <a:t>les </a:t>
            </a:r>
            <a:r>
              <a:rPr dirty="0" sz="2100" spc="-40">
                <a:solidFill>
                  <a:srgbClr val="006633"/>
                </a:solidFill>
                <a:latin typeface="Times New Roman"/>
                <a:cs typeface="Times New Roman"/>
              </a:rPr>
              <a:t>rues </a:t>
            </a:r>
            <a:r>
              <a:rPr dirty="0" sz="2100" spc="-50">
                <a:solidFill>
                  <a:srgbClr val="006633"/>
                </a:solidFill>
                <a:latin typeface="Times New Roman"/>
                <a:cs typeface="Times New Roman"/>
              </a:rPr>
              <a:t>accrédite </a:t>
            </a:r>
            <a:r>
              <a:rPr dirty="0" sz="2100" spc="-80">
                <a:solidFill>
                  <a:srgbClr val="006633"/>
                </a:solidFill>
                <a:latin typeface="Times New Roman"/>
                <a:cs typeface="Times New Roman"/>
              </a:rPr>
              <a:t>le </a:t>
            </a:r>
            <a:r>
              <a:rPr dirty="0" sz="2100" spc="-25">
                <a:solidFill>
                  <a:srgbClr val="006633"/>
                </a:solidFill>
                <a:latin typeface="Times New Roman"/>
                <a:cs typeface="Times New Roman"/>
              </a:rPr>
              <a:t>sentiment </a:t>
            </a:r>
            <a:r>
              <a:rPr dirty="0" sz="2100" spc="-35">
                <a:solidFill>
                  <a:srgbClr val="006633"/>
                </a:solidFill>
                <a:latin typeface="Times New Roman"/>
                <a:cs typeface="Times New Roman"/>
              </a:rPr>
              <a:t>que  </a:t>
            </a:r>
            <a:r>
              <a:rPr dirty="0" sz="2100">
                <a:solidFill>
                  <a:srgbClr val="006633"/>
                </a:solidFill>
                <a:latin typeface="Times New Roman"/>
                <a:cs typeface="Times New Roman"/>
              </a:rPr>
              <a:t>toute </a:t>
            </a:r>
            <a:r>
              <a:rPr dirty="0" sz="2100" spc="-35">
                <a:solidFill>
                  <a:srgbClr val="006633"/>
                </a:solidFill>
                <a:latin typeface="Times New Roman"/>
                <a:cs typeface="Times New Roman"/>
              </a:rPr>
              <a:t>femme </a:t>
            </a:r>
            <a:r>
              <a:rPr dirty="0" sz="2100" spc="-50">
                <a:solidFill>
                  <a:srgbClr val="006633"/>
                </a:solidFill>
                <a:latin typeface="Times New Roman"/>
                <a:cs typeface="Times New Roman"/>
              </a:rPr>
              <a:t>qui </a:t>
            </a:r>
            <a:r>
              <a:rPr dirty="0" sz="2100" spc="-25">
                <a:solidFill>
                  <a:srgbClr val="006633"/>
                </a:solidFill>
                <a:latin typeface="Times New Roman"/>
                <a:cs typeface="Times New Roman"/>
              </a:rPr>
              <a:t>stationne </a:t>
            </a:r>
            <a:r>
              <a:rPr dirty="0" sz="2100" spc="-5">
                <a:solidFill>
                  <a:srgbClr val="006633"/>
                </a:solidFill>
                <a:latin typeface="Times New Roman"/>
                <a:cs typeface="Times New Roman"/>
              </a:rPr>
              <a:t>ou </a:t>
            </a:r>
            <a:r>
              <a:rPr dirty="0" sz="2100" spc="-50">
                <a:solidFill>
                  <a:srgbClr val="006633"/>
                </a:solidFill>
                <a:latin typeface="Times New Roman"/>
                <a:cs typeface="Times New Roman"/>
              </a:rPr>
              <a:t>qui </a:t>
            </a:r>
            <a:r>
              <a:rPr dirty="0" sz="2100" spc="-40">
                <a:solidFill>
                  <a:srgbClr val="006633"/>
                </a:solidFill>
                <a:latin typeface="Times New Roman"/>
                <a:cs typeface="Times New Roman"/>
              </a:rPr>
              <a:t>déambule </a:t>
            </a:r>
            <a:r>
              <a:rPr dirty="0" sz="2100" spc="-90">
                <a:solidFill>
                  <a:srgbClr val="006633"/>
                </a:solidFill>
                <a:latin typeface="Times New Roman"/>
                <a:cs typeface="Times New Roman"/>
              </a:rPr>
              <a:t>la </a:t>
            </a:r>
            <a:r>
              <a:rPr dirty="0" sz="2100" spc="-25">
                <a:solidFill>
                  <a:srgbClr val="006633"/>
                </a:solidFill>
                <a:latin typeface="Times New Roman"/>
                <a:cs typeface="Times New Roman"/>
              </a:rPr>
              <a:t>nuit </a:t>
            </a:r>
            <a:r>
              <a:rPr dirty="0" sz="2100" spc="-30">
                <a:solidFill>
                  <a:srgbClr val="006633"/>
                </a:solidFill>
                <a:latin typeface="Times New Roman"/>
                <a:cs typeface="Times New Roman"/>
              </a:rPr>
              <a:t>est </a:t>
            </a:r>
            <a:r>
              <a:rPr dirty="0" sz="2100" spc="-20">
                <a:solidFill>
                  <a:srgbClr val="006633"/>
                </a:solidFill>
                <a:latin typeface="Times New Roman"/>
                <a:cs typeface="Times New Roman"/>
              </a:rPr>
              <a:t>une </a:t>
            </a:r>
            <a:r>
              <a:rPr dirty="0" sz="2100" spc="-30">
                <a:solidFill>
                  <a:srgbClr val="006633"/>
                </a:solidFill>
                <a:latin typeface="Times New Roman"/>
                <a:cs typeface="Times New Roman"/>
              </a:rPr>
              <a:t>proie  possiblement</a:t>
            </a:r>
            <a:r>
              <a:rPr dirty="0" sz="2100">
                <a:solidFill>
                  <a:srgbClr val="006633"/>
                </a:solidFill>
                <a:latin typeface="Times New Roman"/>
                <a:cs typeface="Times New Roman"/>
              </a:rPr>
              <a:t> </a:t>
            </a:r>
            <a:r>
              <a:rPr dirty="0" sz="2100" spc="-20">
                <a:solidFill>
                  <a:srgbClr val="006633"/>
                </a:solidFill>
                <a:latin typeface="Times New Roman"/>
                <a:cs typeface="Times New Roman"/>
              </a:rPr>
              <a:t>consentante.</a:t>
            </a:r>
            <a:endParaRPr sz="21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7145">
              <a:lnSpc>
                <a:spcPct val="100000"/>
              </a:lnSpc>
              <a:spcBef>
                <a:spcPts val="100"/>
              </a:spcBef>
            </a:pPr>
            <a:r>
              <a:rPr dirty="0" spc="-45"/>
              <a:t>Une </a:t>
            </a:r>
            <a:r>
              <a:rPr dirty="0" spc="-175"/>
              <a:t>ville </a:t>
            </a:r>
            <a:r>
              <a:rPr dirty="0" spc="-95"/>
              <a:t>éducative</a:t>
            </a:r>
            <a:r>
              <a:rPr dirty="0" spc="180"/>
              <a:t> </a:t>
            </a:r>
            <a:r>
              <a:rPr dirty="0" spc="-335"/>
              <a:t>?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8255" rIns="0" bIns="0" rtlCol="0" vert="horz">
            <a:spAutoFit/>
          </a:bodyPr>
          <a:lstStyle/>
          <a:p>
            <a:pPr marL="445770" marR="19050">
              <a:lnSpc>
                <a:spcPct val="100899"/>
              </a:lnSpc>
              <a:spcBef>
                <a:spcPts val="65"/>
              </a:spcBef>
            </a:pPr>
            <a:r>
              <a:rPr dirty="0" spc="-105"/>
              <a:t>L’espace </a:t>
            </a:r>
            <a:r>
              <a:rPr dirty="0" spc="-60"/>
              <a:t>public </a:t>
            </a:r>
            <a:r>
              <a:rPr dirty="0" spc="-15"/>
              <a:t>peut </a:t>
            </a:r>
            <a:r>
              <a:rPr dirty="0" spc="-45"/>
              <a:t>être, </a:t>
            </a:r>
            <a:r>
              <a:rPr dirty="0" spc="-110"/>
              <a:t>à </a:t>
            </a:r>
            <a:r>
              <a:rPr dirty="0" spc="-100"/>
              <a:t>l’inverse, </a:t>
            </a:r>
            <a:r>
              <a:rPr dirty="0" spc="-5"/>
              <a:t>un </a:t>
            </a:r>
            <a:r>
              <a:rPr dirty="0" spc="-100"/>
              <a:t>lieu  </a:t>
            </a:r>
            <a:r>
              <a:rPr dirty="0" spc="-70"/>
              <a:t>d’apprentissage </a:t>
            </a:r>
            <a:r>
              <a:rPr dirty="0" spc="-40"/>
              <a:t>de </a:t>
            </a:r>
            <a:r>
              <a:rPr dirty="0" spc="-125"/>
              <a:t>la </a:t>
            </a:r>
            <a:r>
              <a:rPr dirty="0" spc="-80"/>
              <a:t>mixité. </a:t>
            </a:r>
            <a:r>
              <a:rPr dirty="0" spc="-5"/>
              <a:t>Pour </a:t>
            </a:r>
            <a:r>
              <a:rPr dirty="0" spc="-105"/>
              <a:t>cela </a:t>
            </a:r>
            <a:r>
              <a:rPr dirty="0" spc="-140"/>
              <a:t>il </a:t>
            </a:r>
            <a:r>
              <a:rPr dirty="0" spc="-40"/>
              <a:t>est </a:t>
            </a:r>
            <a:r>
              <a:rPr dirty="0" spc="-70"/>
              <a:t>nécessaire  </a:t>
            </a:r>
            <a:r>
              <a:rPr dirty="0" spc="-85"/>
              <a:t>de:</a:t>
            </a:r>
          </a:p>
          <a:p>
            <a:pPr marL="445770" indent="-342900">
              <a:lnSpc>
                <a:spcPct val="100000"/>
              </a:lnSpc>
              <a:spcBef>
                <a:spcPts val="670"/>
              </a:spcBef>
              <a:buClr>
                <a:srgbClr val="CC9900"/>
              </a:buClr>
              <a:buSzPct val="64285"/>
              <a:buFont typeface="Wingdings"/>
              <a:buChar char=""/>
              <a:tabLst>
                <a:tab pos="445770" algn="l"/>
                <a:tab pos="446405" algn="l"/>
              </a:tabLst>
            </a:pPr>
            <a:r>
              <a:rPr dirty="0" spc="-65"/>
              <a:t>Mesurer </a:t>
            </a:r>
            <a:r>
              <a:rPr dirty="0" spc="-100"/>
              <a:t>les </a:t>
            </a:r>
            <a:r>
              <a:rPr dirty="0" spc="-85"/>
              <a:t>inégalités </a:t>
            </a:r>
            <a:r>
              <a:rPr dirty="0" spc="-55"/>
              <a:t>femmes</a:t>
            </a:r>
            <a:r>
              <a:rPr dirty="0" spc="260"/>
              <a:t> </a:t>
            </a:r>
            <a:r>
              <a:rPr dirty="0" spc="-25"/>
              <a:t>hommes</a:t>
            </a:r>
          </a:p>
          <a:p>
            <a:pPr marL="445770" indent="-342900">
              <a:lnSpc>
                <a:spcPct val="100000"/>
              </a:lnSpc>
              <a:spcBef>
                <a:spcPts val="675"/>
              </a:spcBef>
              <a:buClr>
                <a:srgbClr val="CC9900"/>
              </a:buClr>
              <a:buSzPct val="64285"/>
              <a:buFont typeface="Wingdings"/>
              <a:buChar char=""/>
              <a:tabLst>
                <a:tab pos="445770" algn="l"/>
                <a:tab pos="446405" algn="l"/>
              </a:tabLst>
            </a:pPr>
            <a:r>
              <a:rPr dirty="0" spc="-50"/>
              <a:t>Sanctionner </a:t>
            </a:r>
            <a:r>
              <a:rPr dirty="0" spc="-100"/>
              <a:t>les </a:t>
            </a:r>
            <a:r>
              <a:rPr dirty="0" spc="-75"/>
              <a:t>violences sexistes </a:t>
            </a:r>
            <a:r>
              <a:rPr dirty="0" spc="-25"/>
              <a:t>et</a:t>
            </a:r>
            <a:r>
              <a:rPr dirty="0" spc="280"/>
              <a:t> </a:t>
            </a:r>
            <a:r>
              <a:rPr dirty="0" spc="-95"/>
              <a:t>sexuelles</a:t>
            </a:r>
          </a:p>
          <a:p>
            <a:pPr marL="445770" marR="280670" indent="-342900">
              <a:lnSpc>
                <a:spcPct val="100000"/>
              </a:lnSpc>
              <a:spcBef>
                <a:spcPts val="675"/>
              </a:spcBef>
              <a:buClr>
                <a:srgbClr val="CC9900"/>
              </a:buClr>
              <a:buSzPct val="64285"/>
              <a:buFont typeface="Wingdings"/>
              <a:buChar char=""/>
              <a:tabLst>
                <a:tab pos="534670" algn="l"/>
                <a:tab pos="535305" algn="l"/>
              </a:tabLst>
            </a:pPr>
            <a:r>
              <a:rPr dirty="0" spc="-50"/>
              <a:t>Favoriser </a:t>
            </a:r>
            <a:r>
              <a:rPr dirty="0" spc="-125"/>
              <a:t>la </a:t>
            </a:r>
            <a:r>
              <a:rPr dirty="0" spc="-50"/>
              <a:t>confiance </a:t>
            </a:r>
            <a:r>
              <a:rPr dirty="0" spc="-30"/>
              <a:t>en </a:t>
            </a:r>
            <a:r>
              <a:rPr dirty="0" spc="-65"/>
              <a:t>soi </a:t>
            </a:r>
            <a:r>
              <a:rPr dirty="0" spc="-50"/>
              <a:t>des </a:t>
            </a:r>
            <a:r>
              <a:rPr dirty="0" spc="-105"/>
              <a:t>filles </a:t>
            </a:r>
            <a:r>
              <a:rPr dirty="0" spc="-40"/>
              <a:t>dans </a:t>
            </a:r>
            <a:r>
              <a:rPr dirty="0" spc="-110"/>
              <a:t>l’espace  </a:t>
            </a:r>
            <a:r>
              <a:rPr dirty="0" spc="-65"/>
              <a:t>public, </a:t>
            </a:r>
            <a:r>
              <a:rPr dirty="0" spc="-40"/>
              <a:t>soit </a:t>
            </a:r>
            <a:r>
              <a:rPr dirty="0" spc="-30"/>
              <a:t>par </a:t>
            </a:r>
            <a:r>
              <a:rPr dirty="0" spc="-50"/>
              <a:t>des </a:t>
            </a:r>
            <a:r>
              <a:rPr dirty="0" spc="-75"/>
              <a:t>activités </a:t>
            </a:r>
            <a:r>
              <a:rPr dirty="0" spc="-20"/>
              <a:t>entre </a:t>
            </a:r>
            <a:r>
              <a:rPr dirty="0" spc="-105"/>
              <a:t>elles, </a:t>
            </a:r>
            <a:r>
              <a:rPr dirty="0" spc="-40"/>
              <a:t>soit </a:t>
            </a:r>
            <a:r>
              <a:rPr dirty="0" spc="-30"/>
              <a:t>par </a:t>
            </a:r>
            <a:r>
              <a:rPr dirty="0" spc="-50"/>
              <a:t>des  </a:t>
            </a:r>
            <a:r>
              <a:rPr dirty="0" spc="-75"/>
              <a:t>activités</a:t>
            </a:r>
            <a:r>
              <a:rPr dirty="0" spc="-5"/>
              <a:t> </a:t>
            </a:r>
            <a:r>
              <a:rPr dirty="0" spc="-70"/>
              <a:t>mixtes.</a:t>
            </a:r>
          </a:p>
          <a:p>
            <a:pPr marL="445770" marR="5080" indent="-342900">
              <a:lnSpc>
                <a:spcPct val="100000"/>
              </a:lnSpc>
              <a:spcBef>
                <a:spcPts val="670"/>
              </a:spcBef>
              <a:buClr>
                <a:srgbClr val="CC9900"/>
              </a:buClr>
              <a:buSzPct val="64285"/>
              <a:buFont typeface="Wingdings"/>
              <a:buChar char=""/>
              <a:tabLst>
                <a:tab pos="445770" algn="l"/>
                <a:tab pos="446405" algn="l"/>
              </a:tabLst>
            </a:pPr>
            <a:r>
              <a:rPr dirty="0" spc="-15"/>
              <a:t>Eduquer </a:t>
            </a:r>
            <a:r>
              <a:rPr dirty="0" spc="-100"/>
              <a:t>les </a:t>
            </a:r>
            <a:r>
              <a:rPr dirty="0" spc="-50"/>
              <a:t>garçons </a:t>
            </a:r>
            <a:r>
              <a:rPr dirty="0" spc="-110"/>
              <a:t>à </a:t>
            </a:r>
            <a:r>
              <a:rPr dirty="0" spc="-50"/>
              <a:t>accepter </a:t>
            </a:r>
            <a:r>
              <a:rPr dirty="0" spc="-125"/>
              <a:t>la </a:t>
            </a:r>
            <a:r>
              <a:rPr dirty="0" spc="-80"/>
              <a:t>mixité </a:t>
            </a:r>
            <a:r>
              <a:rPr dirty="0" spc="-25"/>
              <a:t>et </a:t>
            </a:r>
            <a:r>
              <a:rPr dirty="0" spc="-110"/>
              <a:t>à </a:t>
            </a:r>
            <a:r>
              <a:rPr dirty="0" spc="-240"/>
              <a:t>y </a:t>
            </a:r>
            <a:r>
              <a:rPr dirty="0" spc="-20"/>
              <a:t>trouver  du</a:t>
            </a:r>
            <a:r>
              <a:rPr dirty="0"/>
              <a:t> </a:t>
            </a:r>
            <a:r>
              <a:rPr dirty="0" spc="-85"/>
              <a:t>plaisir.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222044" y="274446"/>
            <a:ext cx="3931285" cy="57404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600" spc="-90"/>
              <a:t>Marches</a:t>
            </a:r>
            <a:r>
              <a:rPr dirty="0" sz="3600" spc="-55"/>
              <a:t> </a:t>
            </a:r>
            <a:r>
              <a:rPr dirty="0" sz="3600" spc="-60"/>
              <a:t>exploratoires</a:t>
            </a:r>
            <a:endParaRPr sz="3600"/>
          </a:p>
        </p:txBody>
      </p:sp>
      <p:sp>
        <p:nvSpPr>
          <p:cNvPr id="3" name="object 3"/>
          <p:cNvSpPr txBox="1"/>
          <p:nvPr/>
        </p:nvSpPr>
        <p:spPr>
          <a:xfrm>
            <a:off x="364642" y="1019073"/>
            <a:ext cx="5633085" cy="3446145"/>
          </a:xfrm>
          <a:prstGeom prst="rect">
            <a:avLst/>
          </a:prstGeom>
        </p:spPr>
        <p:txBody>
          <a:bodyPr wrap="square" lIns="0" tIns="46355" rIns="0" bIns="0" rtlCol="0" vert="horz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365"/>
              </a:spcBef>
              <a:buClr>
                <a:srgbClr val="CC9900"/>
              </a:buClr>
              <a:buSzPct val="63636"/>
              <a:buFont typeface="Wingdings"/>
              <a:buChar char=""/>
              <a:tabLst>
                <a:tab pos="354965" algn="l"/>
                <a:tab pos="355600" algn="l"/>
              </a:tabLst>
            </a:pPr>
            <a:r>
              <a:rPr dirty="0" sz="2200" spc="-60">
                <a:solidFill>
                  <a:srgbClr val="006633"/>
                </a:solidFill>
                <a:latin typeface="Times New Roman"/>
                <a:cs typeface="Times New Roman"/>
              </a:rPr>
              <a:t>Marche </a:t>
            </a:r>
            <a:r>
              <a:rPr dirty="0" sz="2200" spc="-55">
                <a:solidFill>
                  <a:srgbClr val="006633"/>
                </a:solidFill>
                <a:latin typeface="Times New Roman"/>
                <a:cs typeface="Times New Roman"/>
              </a:rPr>
              <a:t>revendicatives </a:t>
            </a:r>
            <a:r>
              <a:rPr dirty="0" sz="2200" spc="-40">
                <a:solidFill>
                  <a:srgbClr val="006633"/>
                </a:solidFill>
                <a:latin typeface="Times New Roman"/>
                <a:cs typeface="Times New Roman"/>
              </a:rPr>
              <a:t>(étudiantes</a:t>
            </a:r>
            <a:r>
              <a:rPr dirty="0" sz="2200" spc="150">
                <a:solidFill>
                  <a:srgbClr val="006633"/>
                </a:solidFill>
                <a:latin typeface="Times New Roman"/>
                <a:cs typeface="Times New Roman"/>
              </a:rPr>
              <a:t> </a:t>
            </a:r>
            <a:r>
              <a:rPr dirty="0" sz="2200" spc="-50">
                <a:solidFill>
                  <a:srgbClr val="006633"/>
                </a:solidFill>
                <a:latin typeface="Times New Roman"/>
                <a:cs typeface="Times New Roman"/>
              </a:rPr>
              <a:t>féministes)</a:t>
            </a:r>
            <a:endParaRPr sz="2200">
              <a:latin typeface="Times New Roman"/>
              <a:cs typeface="Times New Roman"/>
            </a:endParaRPr>
          </a:p>
          <a:p>
            <a:pPr marL="355600" marR="572770" indent="-342900">
              <a:lnSpc>
                <a:spcPts val="2380"/>
              </a:lnSpc>
              <a:spcBef>
                <a:spcPts val="560"/>
              </a:spcBef>
              <a:buClr>
                <a:srgbClr val="CC9900"/>
              </a:buClr>
              <a:buSzPct val="63636"/>
              <a:buFont typeface="Wingdings"/>
              <a:buChar char=""/>
              <a:tabLst>
                <a:tab pos="354965" algn="l"/>
                <a:tab pos="355600" algn="l"/>
              </a:tabLst>
            </a:pPr>
            <a:r>
              <a:rPr dirty="0" sz="2200" spc="-60">
                <a:solidFill>
                  <a:srgbClr val="006633"/>
                </a:solidFill>
                <a:latin typeface="Times New Roman"/>
                <a:cs typeface="Times New Roman"/>
              </a:rPr>
              <a:t>Marches </a:t>
            </a:r>
            <a:r>
              <a:rPr dirty="0" sz="2200" spc="-45">
                <a:solidFill>
                  <a:srgbClr val="006633"/>
                </a:solidFill>
                <a:latin typeface="Times New Roman"/>
                <a:cs typeface="Times New Roman"/>
              </a:rPr>
              <a:t>exploratoires </a:t>
            </a:r>
            <a:r>
              <a:rPr dirty="0" sz="2200" spc="-80">
                <a:solidFill>
                  <a:srgbClr val="006633"/>
                </a:solidFill>
                <a:latin typeface="Times New Roman"/>
                <a:cs typeface="Times New Roman"/>
              </a:rPr>
              <a:t>(Les </a:t>
            </a:r>
            <a:r>
              <a:rPr dirty="0" sz="2200" spc="-60">
                <a:solidFill>
                  <a:srgbClr val="006633"/>
                </a:solidFill>
                <a:latin typeface="Times New Roman"/>
                <a:cs typeface="Times New Roman"/>
              </a:rPr>
              <a:t>Aubiers, </a:t>
            </a:r>
            <a:r>
              <a:rPr dirty="0" sz="2200" spc="-35">
                <a:solidFill>
                  <a:srgbClr val="006633"/>
                </a:solidFill>
                <a:latin typeface="Times New Roman"/>
                <a:cs typeface="Times New Roman"/>
              </a:rPr>
              <a:t>France  </a:t>
            </a:r>
            <a:r>
              <a:rPr dirty="0" sz="2200" spc="-50">
                <a:solidFill>
                  <a:srgbClr val="006633"/>
                </a:solidFill>
                <a:latin typeface="Times New Roman"/>
                <a:cs typeface="Times New Roman"/>
              </a:rPr>
              <a:t>Libertés)</a:t>
            </a:r>
            <a:endParaRPr sz="22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220"/>
              </a:spcBef>
              <a:buClr>
                <a:srgbClr val="CC9900"/>
              </a:buClr>
              <a:buSzPct val="63636"/>
              <a:buFont typeface="Wingdings"/>
              <a:buChar char=""/>
              <a:tabLst>
                <a:tab pos="354965" algn="l"/>
                <a:tab pos="355600" algn="l"/>
              </a:tabLst>
            </a:pPr>
            <a:r>
              <a:rPr dirty="0" sz="2200" spc="-60">
                <a:solidFill>
                  <a:srgbClr val="006633"/>
                </a:solidFill>
                <a:latin typeface="Times New Roman"/>
                <a:cs typeface="Times New Roman"/>
              </a:rPr>
              <a:t>Marches </a:t>
            </a:r>
            <a:r>
              <a:rPr dirty="0" sz="2200" spc="-300">
                <a:solidFill>
                  <a:srgbClr val="006633"/>
                </a:solidFill>
                <a:latin typeface="Times New Roman"/>
                <a:cs typeface="Times New Roman"/>
              </a:rPr>
              <a:t>« </a:t>
            </a:r>
            <a:r>
              <a:rPr dirty="0" sz="2200" spc="-55">
                <a:solidFill>
                  <a:srgbClr val="006633"/>
                </a:solidFill>
                <a:latin typeface="Times New Roman"/>
                <a:cs typeface="Times New Roman"/>
              </a:rPr>
              <a:t>sensibles </a:t>
            </a:r>
            <a:r>
              <a:rPr dirty="0" sz="2200" spc="-300">
                <a:solidFill>
                  <a:srgbClr val="006633"/>
                </a:solidFill>
                <a:latin typeface="Times New Roman"/>
                <a:cs typeface="Times New Roman"/>
              </a:rPr>
              <a:t>» </a:t>
            </a:r>
            <a:r>
              <a:rPr dirty="0" sz="2200" spc="-55">
                <a:solidFill>
                  <a:srgbClr val="006633"/>
                </a:solidFill>
                <a:latin typeface="Times New Roman"/>
                <a:cs typeface="Times New Roman"/>
              </a:rPr>
              <a:t>mixtes </a:t>
            </a:r>
            <a:r>
              <a:rPr dirty="0" sz="2200" spc="-20">
                <a:solidFill>
                  <a:srgbClr val="006633"/>
                </a:solidFill>
                <a:latin typeface="Times New Roman"/>
                <a:cs typeface="Times New Roman"/>
              </a:rPr>
              <a:t>(Genre et</a:t>
            </a:r>
            <a:r>
              <a:rPr dirty="0" sz="2200" spc="310">
                <a:solidFill>
                  <a:srgbClr val="006633"/>
                </a:solidFill>
                <a:latin typeface="Times New Roman"/>
                <a:cs typeface="Times New Roman"/>
              </a:rPr>
              <a:t> </a:t>
            </a:r>
            <a:r>
              <a:rPr dirty="0" sz="2200" spc="-100">
                <a:solidFill>
                  <a:srgbClr val="006633"/>
                </a:solidFill>
                <a:latin typeface="Times New Roman"/>
                <a:cs typeface="Times New Roman"/>
              </a:rPr>
              <a:t>Ville)</a:t>
            </a:r>
            <a:endParaRPr sz="2200">
              <a:latin typeface="Times New Roman"/>
              <a:cs typeface="Times New Roman"/>
            </a:endParaRPr>
          </a:p>
          <a:p>
            <a:pPr marL="355600" marR="1106170" indent="-342900">
              <a:lnSpc>
                <a:spcPts val="2380"/>
              </a:lnSpc>
              <a:spcBef>
                <a:spcPts val="565"/>
              </a:spcBef>
              <a:buClr>
                <a:srgbClr val="CC9900"/>
              </a:buClr>
              <a:buSzPct val="63636"/>
              <a:buFont typeface="Wingdings"/>
              <a:buChar char=""/>
              <a:tabLst>
                <a:tab pos="354965" algn="l"/>
                <a:tab pos="355600" algn="l"/>
              </a:tabLst>
            </a:pPr>
            <a:r>
              <a:rPr dirty="0" sz="2200" spc="-60">
                <a:solidFill>
                  <a:srgbClr val="006633"/>
                </a:solidFill>
                <a:latin typeface="Times New Roman"/>
                <a:cs typeface="Times New Roman"/>
              </a:rPr>
              <a:t>Marches </a:t>
            </a:r>
            <a:r>
              <a:rPr dirty="0" sz="2200" spc="-50">
                <a:solidFill>
                  <a:srgbClr val="006633"/>
                </a:solidFill>
                <a:latin typeface="Times New Roman"/>
                <a:cs typeface="Times New Roman"/>
              </a:rPr>
              <a:t>consultatives </a:t>
            </a:r>
            <a:r>
              <a:rPr dirty="0" sz="2200" spc="-40">
                <a:solidFill>
                  <a:srgbClr val="006633"/>
                </a:solidFill>
                <a:latin typeface="Times New Roman"/>
                <a:cs typeface="Times New Roman"/>
              </a:rPr>
              <a:t>(C2D </a:t>
            </a:r>
            <a:r>
              <a:rPr dirty="0" sz="2200" spc="-50">
                <a:solidFill>
                  <a:srgbClr val="006633"/>
                </a:solidFill>
                <a:latin typeface="Times New Roman"/>
                <a:cs typeface="Times New Roman"/>
              </a:rPr>
              <a:t>Bordeaux  </a:t>
            </a:r>
            <a:r>
              <a:rPr dirty="0" sz="2200" spc="-30">
                <a:solidFill>
                  <a:srgbClr val="006633"/>
                </a:solidFill>
                <a:latin typeface="Times New Roman"/>
                <a:cs typeface="Times New Roman"/>
              </a:rPr>
              <a:t>métropoles</a:t>
            </a:r>
            <a:endParaRPr sz="2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5"/>
              </a:spcBef>
              <a:buClr>
                <a:srgbClr val="CC9900"/>
              </a:buClr>
              <a:buFont typeface="Wingdings"/>
              <a:buChar char=""/>
            </a:pPr>
            <a:endParaRPr sz="2950">
              <a:latin typeface="Times New Roman"/>
              <a:cs typeface="Times New Roman"/>
            </a:endParaRPr>
          </a:p>
          <a:p>
            <a:pPr marL="355600" marR="5080" indent="-342900">
              <a:lnSpc>
                <a:spcPts val="2380"/>
              </a:lnSpc>
              <a:buClr>
                <a:srgbClr val="CC9900"/>
              </a:buClr>
              <a:buSzPct val="63636"/>
              <a:buFont typeface="Wingdings"/>
              <a:buChar char=""/>
              <a:tabLst>
                <a:tab pos="354965" algn="l"/>
                <a:tab pos="355600" algn="l"/>
              </a:tabLst>
            </a:pPr>
            <a:r>
              <a:rPr dirty="0" sz="2200" spc="-10" b="1">
                <a:solidFill>
                  <a:srgbClr val="006633"/>
                </a:solidFill>
                <a:latin typeface="Times New Roman"/>
                <a:cs typeface="Times New Roman"/>
              </a:rPr>
              <a:t>Vienne </a:t>
            </a:r>
            <a:r>
              <a:rPr dirty="0" sz="2200" spc="-40" b="1">
                <a:solidFill>
                  <a:srgbClr val="006633"/>
                </a:solidFill>
                <a:latin typeface="Times New Roman"/>
                <a:cs typeface="Times New Roman"/>
              </a:rPr>
              <a:t>(Autriche): </a:t>
            </a:r>
            <a:r>
              <a:rPr dirty="0" sz="2200" spc="-35" b="1">
                <a:solidFill>
                  <a:srgbClr val="006633"/>
                </a:solidFill>
                <a:latin typeface="Times New Roman"/>
                <a:cs typeface="Times New Roman"/>
              </a:rPr>
              <a:t>recours </a:t>
            </a:r>
            <a:r>
              <a:rPr dirty="0" sz="2200" spc="-5" b="1">
                <a:solidFill>
                  <a:srgbClr val="006633"/>
                </a:solidFill>
                <a:latin typeface="Times New Roman"/>
                <a:cs typeface="Times New Roman"/>
              </a:rPr>
              <a:t>systématique </a:t>
            </a:r>
            <a:r>
              <a:rPr dirty="0" sz="2200" spc="-20" b="1">
                <a:solidFill>
                  <a:srgbClr val="006633"/>
                </a:solidFill>
                <a:latin typeface="Times New Roman"/>
                <a:cs typeface="Times New Roman"/>
              </a:rPr>
              <a:t>aux  </a:t>
            </a:r>
            <a:r>
              <a:rPr dirty="0" sz="2200" spc="-10" b="1">
                <a:solidFill>
                  <a:srgbClr val="006633"/>
                </a:solidFill>
                <a:latin typeface="Times New Roman"/>
                <a:cs typeface="Times New Roman"/>
              </a:rPr>
              <a:t>marches, </a:t>
            </a:r>
            <a:r>
              <a:rPr dirty="0" sz="2200" spc="-15" b="1">
                <a:solidFill>
                  <a:srgbClr val="006633"/>
                </a:solidFill>
                <a:latin typeface="Times New Roman"/>
                <a:cs typeface="Times New Roman"/>
              </a:rPr>
              <a:t>démocratie </a:t>
            </a:r>
            <a:r>
              <a:rPr dirty="0" sz="2200" spc="-35" b="1">
                <a:solidFill>
                  <a:srgbClr val="006633"/>
                </a:solidFill>
                <a:latin typeface="Times New Roman"/>
                <a:cs typeface="Times New Roman"/>
              </a:rPr>
              <a:t>participative, </a:t>
            </a:r>
            <a:r>
              <a:rPr dirty="0" sz="2200" spc="10" b="1">
                <a:solidFill>
                  <a:srgbClr val="006633"/>
                </a:solidFill>
                <a:latin typeface="Times New Roman"/>
                <a:cs typeface="Times New Roman"/>
              </a:rPr>
              <a:t>budgets  </a:t>
            </a:r>
            <a:r>
              <a:rPr dirty="0" sz="2200" spc="15" b="1">
                <a:solidFill>
                  <a:srgbClr val="006633"/>
                </a:solidFill>
                <a:latin typeface="Times New Roman"/>
                <a:cs typeface="Times New Roman"/>
              </a:rPr>
              <a:t>de</a:t>
            </a:r>
            <a:r>
              <a:rPr dirty="0" sz="2200" spc="-10" b="1">
                <a:solidFill>
                  <a:srgbClr val="006633"/>
                </a:solidFill>
                <a:latin typeface="Times New Roman"/>
                <a:cs typeface="Times New Roman"/>
              </a:rPr>
              <a:t> </a:t>
            </a:r>
            <a:r>
              <a:rPr dirty="0" sz="2200" spc="-35" b="1">
                <a:solidFill>
                  <a:srgbClr val="006633"/>
                </a:solidFill>
                <a:latin typeface="Times New Roman"/>
                <a:cs typeface="Times New Roman"/>
              </a:rPr>
              <a:t>quartiers...</a:t>
            </a:r>
            <a:endParaRPr sz="2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6215126" y="2500248"/>
            <a:ext cx="2571750" cy="378626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6215126" y="357250"/>
            <a:ext cx="2571750" cy="206692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41426" y="285115"/>
            <a:ext cx="8056245" cy="57404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600" spc="-45">
                <a:solidFill>
                  <a:srgbClr val="2C6022"/>
                </a:solidFill>
              </a:rPr>
              <a:t>Une </a:t>
            </a:r>
            <a:r>
              <a:rPr dirty="0" sz="3600" spc="-95">
                <a:solidFill>
                  <a:srgbClr val="2C6022"/>
                </a:solidFill>
              </a:rPr>
              <a:t>série </a:t>
            </a:r>
            <a:r>
              <a:rPr dirty="0" sz="3600" spc="-50">
                <a:solidFill>
                  <a:srgbClr val="2C6022"/>
                </a:solidFill>
              </a:rPr>
              <a:t>de </a:t>
            </a:r>
            <a:r>
              <a:rPr dirty="0" sz="3600" spc="-55">
                <a:solidFill>
                  <a:srgbClr val="2C6022"/>
                </a:solidFill>
              </a:rPr>
              <a:t>recherches </a:t>
            </a:r>
            <a:r>
              <a:rPr dirty="0" sz="3600" spc="-50">
                <a:solidFill>
                  <a:srgbClr val="2C6022"/>
                </a:solidFill>
              </a:rPr>
              <a:t>sur </a:t>
            </a:r>
            <a:r>
              <a:rPr dirty="0" sz="3600" spc="-140">
                <a:solidFill>
                  <a:srgbClr val="2C6022"/>
                </a:solidFill>
              </a:rPr>
              <a:t>le </a:t>
            </a:r>
            <a:r>
              <a:rPr dirty="0" sz="3600" spc="-75">
                <a:solidFill>
                  <a:srgbClr val="2C6022"/>
                </a:solidFill>
              </a:rPr>
              <a:t>genre </a:t>
            </a:r>
            <a:r>
              <a:rPr dirty="0" sz="3600" spc="-25">
                <a:solidFill>
                  <a:srgbClr val="2C6022"/>
                </a:solidFill>
              </a:rPr>
              <a:t>et </a:t>
            </a:r>
            <a:r>
              <a:rPr dirty="0" sz="3600" spc="-160">
                <a:solidFill>
                  <a:srgbClr val="2C6022"/>
                </a:solidFill>
              </a:rPr>
              <a:t>la</a:t>
            </a:r>
            <a:r>
              <a:rPr dirty="0" sz="3600" spc="525">
                <a:solidFill>
                  <a:srgbClr val="2C6022"/>
                </a:solidFill>
              </a:rPr>
              <a:t> </a:t>
            </a:r>
            <a:r>
              <a:rPr dirty="0" sz="3600" spc="-150">
                <a:solidFill>
                  <a:srgbClr val="2C6022"/>
                </a:solidFill>
              </a:rPr>
              <a:t>ville</a:t>
            </a:r>
            <a:endParaRPr sz="3600"/>
          </a:p>
        </p:txBody>
      </p:sp>
      <p:sp>
        <p:nvSpPr>
          <p:cNvPr id="3" name="object 3"/>
          <p:cNvSpPr txBox="1"/>
          <p:nvPr/>
        </p:nvSpPr>
        <p:spPr>
          <a:xfrm>
            <a:off x="650240" y="940688"/>
            <a:ext cx="6511290" cy="435546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55600" marR="57785" indent="-342900">
              <a:lnSpc>
                <a:spcPct val="100000"/>
              </a:lnSpc>
              <a:spcBef>
                <a:spcPts val="105"/>
              </a:spcBef>
              <a:buClr>
                <a:srgbClr val="CC9900"/>
              </a:buClr>
              <a:buSzPct val="65000"/>
              <a:buFont typeface="Arial"/>
              <a:buChar char="•"/>
              <a:tabLst>
                <a:tab pos="354965" algn="l"/>
                <a:tab pos="355600" algn="l"/>
                <a:tab pos="3068955" algn="l"/>
              </a:tabLst>
            </a:pPr>
            <a:r>
              <a:rPr dirty="0" sz="2000" spc="-140" i="1">
                <a:solidFill>
                  <a:srgbClr val="2C6022"/>
                </a:solidFill>
                <a:latin typeface="Times New Roman"/>
                <a:cs typeface="Times New Roman"/>
              </a:rPr>
              <a:t>Enquête </a:t>
            </a:r>
            <a:r>
              <a:rPr dirty="0" sz="2000" spc="-10" i="1">
                <a:solidFill>
                  <a:srgbClr val="2C6022"/>
                </a:solidFill>
                <a:latin typeface="Times New Roman"/>
                <a:cs typeface="Times New Roman"/>
              </a:rPr>
              <a:t>2009/2012 </a:t>
            </a:r>
            <a:r>
              <a:rPr dirty="0" sz="2000" spc="-175" i="1">
                <a:solidFill>
                  <a:srgbClr val="2C6022"/>
                </a:solidFill>
                <a:latin typeface="Times New Roman"/>
                <a:cs typeface="Times New Roman"/>
              </a:rPr>
              <a:t>sur </a:t>
            </a:r>
            <a:r>
              <a:rPr dirty="0" sz="2000" spc="-155" i="1">
                <a:solidFill>
                  <a:srgbClr val="2C6022"/>
                </a:solidFill>
                <a:latin typeface="Times New Roman"/>
                <a:cs typeface="Times New Roman"/>
              </a:rPr>
              <a:t>la </a:t>
            </a:r>
            <a:r>
              <a:rPr dirty="0" sz="2000" spc="-180" i="1">
                <a:solidFill>
                  <a:srgbClr val="2C6022"/>
                </a:solidFill>
                <a:latin typeface="Times New Roman"/>
                <a:cs typeface="Times New Roman"/>
              </a:rPr>
              <a:t>Communauté </a:t>
            </a:r>
            <a:r>
              <a:rPr dirty="0" sz="2000" spc="-165" i="1">
                <a:solidFill>
                  <a:srgbClr val="2C6022"/>
                </a:solidFill>
                <a:latin typeface="Times New Roman"/>
                <a:cs typeface="Times New Roman"/>
              </a:rPr>
              <a:t>Urbaine </a:t>
            </a:r>
            <a:r>
              <a:rPr dirty="0" sz="2000" spc="-250" i="1">
                <a:solidFill>
                  <a:srgbClr val="2C6022"/>
                </a:solidFill>
                <a:latin typeface="Times New Roman"/>
                <a:cs typeface="Times New Roman"/>
              </a:rPr>
              <a:t>de </a:t>
            </a:r>
            <a:r>
              <a:rPr dirty="0" sz="2000" spc="-160" i="1">
                <a:solidFill>
                  <a:srgbClr val="2C6022"/>
                </a:solidFill>
                <a:latin typeface="Times New Roman"/>
                <a:cs typeface="Times New Roman"/>
              </a:rPr>
              <a:t>Bordeaux </a:t>
            </a:r>
            <a:r>
              <a:rPr dirty="0" sz="2000" spc="-155" i="1">
                <a:solidFill>
                  <a:srgbClr val="2C6022"/>
                </a:solidFill>
                <a:latin typeface="Times New Roman"/>
                <a:cs typeface="Times New Roman"/>
              </a:rPr>
              <a:t>(sport,  </a:t>
            </a:r>
            <a:r>
              <a:rPr dirty="0" sz="2000" spc="-170" i="1">
                <a:solidFill>
                  <a:srgbClr val="2C6022"/>
                </a:solidFill>
                <a:latin typeface="Times New Roman"/>
                <a:cs typeface="Times New Roman"/>
              </a:rPr>
              <a:t>pratiques</a:t>
            </a:r>
            <a:r>
              <a:rPr dirty="0" sz="2000" spc="5" i="1">
                <a:solidFill>
                  <a:srgbClr val="2C6022"/>
                </a:solidFill>
                <a:latin typeface="Times New Roman"/>
                <a:cs typeface="Times New Roman"/>
              </a:rPr>
              <a:t> </a:t>
            </a:r>
            <a:r>
              <a:rPr dirty="0" sz="2000" spc="-145" i="1">
                <a:solidFill>
                  <a:srgbClr val="2C6022"/>
                </a:solidFill>
                <a:latin typeface="Times New Roman"/>
                <a:cs typeface="Times New Roman"/>
              </a:rPr>
              <a:t>artistiques,</a:t>
            </a:r>
            <a:r>
              <a:rPr dirty="0" sz="2000" spc="5" i="1">
                <a:solidFill>
                  <a:srgbClr val="2C6022"/>
                </a:solidFill>
                <a:latin typeface="Times New Roman"/>
                <a:cs typeface="Times New Roman"/>
              </a:rPr>
              <a:t> </a:t>
            </a:r>
            <a:r>
              <a:rPr dirty="0" sz="2000" spc="-170" i="1">
                <a:solidFill>
                  <a:srgbClr val="2C6022"/>
                </a:solidFill>
                <a:latin typeface="Times New Roman"/>
                <a:cs typeface="Times New Roman"/>
              </a:rPr>
              <a:t>pratiques	</a:t>
            </a:r>
            <a:r>
              <a:rPr dirty="0" sz="2000" spc="-175" i="1">
                <a:solidFill>
                  <a:srgbClr val="2C6022"/>
                </a:solidFill>
                <a:latin typeface="Times New Roman"/>
                <a:cs typeface="Times New Roman"/>
              </a:rPr>
              <a:t>culturelles, </a:t>
            </a:r>
            <a:r>
              <a:rPr dirty="0" sz="2000" spc="-204" i="1">
                <a:solidFill>
                  <a:srgbClr val="2C6022"/>
                </a:solidFill>
                <a:latin typeface="Times New Roman"/>
                <a:cs typeface="Times New Roman"/>
              </a:rPr>
              <a:t>jeunesse, </a:t>
            </a:r>
            <a:r>
              <a:rPr dirty="0" sz="2000" spc="-195" i="1">
                <a:solidFill>
                  <a:srgbClr val="2C6022"/>
                </a:solidFill>
                <a:latin typeface="Times New Roman"/>
                <a:cs typeface="Times New Roman"/>
              </a:rPr>
              <a:t>prévention </a:t>
            </a:r>
            <a:r>
              <a:rPr dirty="0" sz="2000" spc="-250" i="1">
                <a:solidFill>
                  <a:srgbClr val="2C6022"/>
                </a:solidFill>
                <a:latin typeface="Times New Roman"/>
                <a:cs typeface="Times New Roman"/>
              </a:rPr>
              <a:t>de </a:t>
            </a:r>
            <a:r>
              <a:rPr dirty="0" sz="2000" spc="-155" i="1">
                <a:solidFill>
                  <a:srgbClr val="2C6022"/>
                </a:solidFill>
                <a:latin typeface="Times New Roman"/>
                <a:cs typeface="Times New Roman"/>
              </a:rPr>
              <a:t>la  </a:t>
            </a:r>
            <a:r>
              <a:rPr dirty="0" sz="2000" spc="-195" i="1">
                <a:solidFill>
                  <a:srgbClr val="2C6022"/>
                </a:solidFill>
                <a:latin typeface="Times New Roman"/>
                <a:cs typeface="Times New Roman"/>
              </a:rPr>
              <a:t>délinquance)</a:t>
            </a:r>
            <a:r>
              <a:rPr dirty="0" sz="2000" spc="-35" i="1">
                <a:solidFill>
                  <a:srgbClr val="2C6022"/>
                </a:solidFill>
                <a:latin typeface="Times New Roman"/>
                <a:cs typeface="Times New Roman"/>
              </a:rPr>
              <a:t> </a:t>
            </a:r>
            <a:r>
              <a:rPr dirty="0" sz="2000" spc="-110" i="1">
                <a:solidFill>
                  <a:srgbClr val="2C6022"/>
                </a:solidFill>
                <a:latin typeface="Times New Roman"/>
                <a:cs typeface="Times New Roman"/>
              </a:rPr>
              <a:t>(1)</a:t>
            </a:r>
            <a:endParaRPr sz="2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5"/>
              </a:spcBef>
              <a:buClr>
                <a:srgbClr val="CC9900"/>
              </a:buClr>
              <a:buFont typeface="Arial"/>
              <a:buChar char="•"/>
            </a:pPr>
            <a:endParaRPr sz="2900">
              <a:latin typeface="Times New Roman"/>
              <a:cs typeface="Times New Roman"/>
            </a:endParaRPr>
          </a:p>
          <a:p>
            <a:pPr marL="355600" marR="104139" indent="-342900">
              <a:lnSpc>
                <a:spcPct val="100000"/>
              </a:lnSpc>
              <a:buClr>
                <a:srgbClr val="CC9900"/>
              </a:buClr>
              <a:buSzPct val="65000"/>
              <a:buFont typeface="Arial"/>
              <a:buChar char="•"/>
              <a:tabLst>
                <a:tab pos="419100" algn="l"/>
                <a:tab pos="419734" algn="l"/>
              </a:tabLst>
            </a:pPr>
            <a:r>
              <a:rPr dirty="0" sz="2000" spc="-145" i="1">
                <a:solidFill>
                  <a:srgbClr val="2C6022"/>
                </a:solidFill>
                <a:latin typeface="Times New Roman"/>
                <a:cs typeface="Times New Roman"/>
              </a:rPr>
              <a:t>Enquêtes </a:t>
            </a:r>
            <a:r>
              <a:rPr dirty="0" sz="2000" spc="-65" i="1">
                <a:solidFill>
                  <a:srgbClr val="2C6022"/>
                </a:solidFill>
                <a:latin typeface="Times New Roman"/>
                <a:cs typeface="Times New Roman"/>
              </a:rPr>
              <a:t>2012 </a:t>
            </a:r>
            <a:r>
              <a:rPr dirty="0" sz="2000" spc="-175" i="1">
                <a:solidFill>
                  <a:srgbClr val="2C6022"/>
                </a:solidFill>
                <a:latin typeface="Times New Roman"/>
                <a:cs typeface="Times New Roman"/>
              </a:rPr>
              <a:t>sur </a:t>
            </a:r>
            <a:r>
              <a:rPr dirty="0" sz="2000" spc="-170" i="1">
                <a:solidFill>
                  <a:srgbClr val="2C6022"/>
                </a:solidFill>
                <a:latin typeface="Times New Roman"/>
                <a:cs typeface="Times New Roman"/>
              </a:rPr>
              <a:t>Toulouse, </a:t>
            </a:r>
            <a:r>
              <a:rPr dirty="0" sz="2000" spc="-65" i="1">
                <a:solidFill>
                  <a:srgbClr val="2C6022"/>
                </a:solidFill>
                <a:latin typeface="Times New Roman"/>
                <a:cs typeface="Times New Roman"/>
              </a:rPr>
              <a:t>2013 </a:t>
            </a:r>
            <a:r>
              <a:rPr dirty="0" sz="2000" spc="-140" i="1">
                <a:solidFill>
                  <a:srgbClr val="2C6022"/>
                </a:solidFill>
                <a:latin typeface="Times New Roman"/>
                <a:cs typeface="Times New Roman"/>
              </a:rPr>
              <a:t>Angers, </a:t>
            </a:r>
            <a:r>
              <a:rPr dirty="0" sz="2000" spc="-195" i="1">
                <a:solidFill>
                  <a:srgbClr val="2C6022"/>
                </a:solidFill>
                <a:latin typeface="Times New Roman"/>
                <a:cs typeface="Times New Roman"/>
              </a:rPr>
              <a:t>Genre </a:t>
            </a:r>
            <a:r>
              <a:rPr dirty="0" sz="2000" spc="-180" i="1">
                <a:solidFill>
                  <a:srgbClr val="2C6022"/>
                </a:solidFill>
                <a:latin typeface="Times New Roman"/>
                <a:cs typeface="Times New Roman"/>
              </a:rPr>
              <a:t>et </a:t>
            </a:r>
            <a:r>
              <a:rPr dirty="0" sz="2000" spc="-190" i="1">
                <a:solidFill>
                  <a:srgbClr val="2C6022"/>
                </a:solidFill>
                <a:latin typeface="Times New Roman"/>
                <a:cs typeface="Times New Roman"/>
              </a:rPr>
              <a:t>sport: </a:t>
            </a:r>
            <a:r>
              <a:rPr dirty="0" sz="2000" spc="-165" i="1">
                <a:solidFill>
                  <a:srgbClr val="2C6022"/>
                </a:solidFill>
                <a:latin typeface="Times New Roman"/>
                <a:cs typeface="Times New Roman"/>
              </a:rPr>
              <a:t>Bordeaux  </a:t>
            </a:r>
            <a:r>
              <a:rPr dirty="0" sz="2000" spc="-65" i="1">
                <a:solidFill>
                  <a:srgbClr val="2C6022"/>
                </a:solidFill>
                <a:latin typeface="Times New Roman"/>
                <a:cs typeface="Times New Roman"/>
              </a:rPr>
              <a:t>2015, </a:t>
            </a:r>
            <a:r>
              <a:rPr dirty="0" sz="2000" spc="-220" i="1">
                <a:solidFill>
                  <a:srgbClr val="2C6022"/>
                </a:solidFill>
                <a:latin typeface="Times New Roman"/>
                <a:cs typeface="Times New Roman"/>
              </a:rPr>
              <a:t>Genève </a:t>
            </a:r>
            <a:r>
              <a:rPr dirty="0" sz="2000" spc="-10" i="1">
                <a:solidFill>
                  <a:srgbClr val="2C6022"/>
                </a:solidFill>
                <a:latin typeface="Times New Roman"/>
                <a:cs typeface="Times New Roman"/>
              </a:rPr>
              <a:t>2016/2117 </a:t>
            </a:r>
            <a:r>
              <a:rPr dirty="0" sz="2000" spc="-105" i="1">
                <a:solidFill>
                  <a:srgbClr val="2C6022"/>
                </a:solidFill>
                <a:latin typeface="Times New Roman"/>
                <a:cs typeface="Times New Roman"/>
              </a:rPr>
              <a:t>(2)</a:t>
            </a:r>
            <a:endParaRPr sz="2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0"/>
              </a:spcBef>
              <a:buClr>
                <a:srgbClr val="CC9900"/>
              </a:buClr>
              <a:buFont typeface="Arial"/>
              <a:buChar char="•"/>
            </a:pPr>
            <a:endParaRPr sz="2950">
              <a:latin typeface="Times New Roman"/>
              <a:cs typeface="Times New Roman"/>
            </a:endParaRPr>
          </a:p>
          <a:p>
            <a:pPr algn="just" marL="355600" marR="5080" indent="-342900">
              <a:lnSpc>
                <a:spcPts val="2400"/>
              </a:lnSpc>
              <a:buClr>
                <a:srgbClr val="CC9900"/>
              </a:buClr>
              <a:buSzPct val="61904"/>
              <a:buFont typeface="Arial"/>
              <a:buChar char="•"/>
              <a:tabLst>
                <a:tab pos="355600" algn="l"/>
              </a:tabLst>
            </a:pPr>
            <a:r>
              <a:rPr dirty="0" sz="2100" spc="-10" b="1" i="1">
                <a:solidFill>
                  <a:srgbClr val="2C6022"/>
                </a:solidFill>
                <a:latin typeface="Times New Roman"/>
                <a:cs typeface="Times New Roman"/>
              </a:rPr>
              <a:t>Usage </a:t>
            </a:r>
            <a:r>
              <a:rPr dirty="0" sz="2100" spc="25" b="1" i="1">
                <a:solidFill>
                  <a:srgbClr val="2C6022"/>
                </a:solidFill>
                <a:latin typeface="Times New Roman"/>
                <a:cs typeface="Times New Roman"/>
              </a:rPr>
              <a:t>de </a:t>
            </a:r>
            <a:r>
              <a:rPr dirty="0" sz="2100" spc="-80" b="1" i="1">
                <a:solidFill>
                  <a:srgbClr val="2C6022"/>
                </a:solidFill>
                <a:latin typeface="Times New Roman"/>
                <a:cs typeface="Times New Roman"/>
              </a:rPr>
              <a:t>la </a:t>
            </a:r>
            <a:r>
              <a:rPr dirty="0" sz="2100" spc="-35" b="1" i="1">
                <a:solidFill>
                  <a:srgbClr val="2C6022"/>
                </a:solidFill>
                <a:latin typeface="Times New Roman"/>
                <a:cs typeface="Times New Roman"/>
              </a:rPr>
              <a:t>ville </a:t>
            </a:r>
            <a:r>
              <a:rPr dirty="0" sz="2100" spc="-60" b="1" i="1">
                <a:solidFill>
                  <a:srgbClr val="2C6022"/>
                </a:solidFill>
                <a:latin typeface="Times New Roman"/>
                <a:cs typeface="Times New Roman"/>
              </a:rPr>
              <a:t>par </a:t>
            </a:r>
            <a:r>
              <a:rPr dirty="0" sz="2100" spc="-30" b="1" i="1">
                <a:solidFill>
                  <a:srgbClr val="2C6022"/>
                </a:solidFill>
                <a:latin typeface="Times New Roman"/>
                <a:cs typeface="Times New Roman"/>
              </a:rPr>
              <a:t>le </a:t>
            </a:r>
            <a:r>
              <a:rPr dirty="0" sz="2100" spc="-35" b="1" i="1">
                <a:solidFill>
                  <a:srgbClr val="2C6022"/>
                </a:solidFill>
                <a:latin typeface="Times New Roman"/>
                <a:cs typeface="Times New Roman"/>
              </a:rPr>
              <a:t>genre (Bordeaux, </a:t>
            </a:r>
            <a:r>
              <a:rPr dirty="0" sz="2100" spc="-70" b="1" i="1">
                <a:solidFill>
                  <a:srgbClr val="2C6022"/>
                </a:solidFill>
                <a:latin typeface="Times New Roman"/>
                <a:cs typeface="Times New Roman"/>
              </a:rPr>
              <a:t>2012/2017) </a:t>
            </a:r>
            <a:r>
              <a:rPr dirty="0" sz="2000" spc="-229" i="1">
                <a:solidFill>
                  <a:srgbClr val="2C6022"/>
                </a:solidFill>
                <a:latin typeface="Times New Roman"/>
                <a:cs typeface="Times New Roman"/>
              </a:rPr>
              <a:t>: </a:t>
            </a:r>
            <a:r>
              <a:rPr dirty="0" sz="2000" spc="-235" i="1">
                <a:solidFill>
                  <a:srgbClr val="2C6022"/>
                </a:solidFill>
                <a:latin typeface="Times New Roman"/>
                <a:cs typeface="Times New Roman"/>
              </a:rPr>
              <a:t>place  </a:t>
            </a:r>
            <a:r>
              <a:rPr dirty="0" sz="2000" spc="-235" i="1">
                <a:solidFill>
                  <a:srgbClr val="2C6022"/>
                </a:solidFill>
                <a:latin typeface="Times New Roman"/>
                <a:cs typeface="Times New Roman"/>
              </a:rPr>
              <a:t>des </a:t>
            </a:r>
            <a:r>
              <a:rPr dirty="0" sz="2000" spc="-220" i="1">
                <a:solidFill>
                  <a:srgbClr val="2C6022"/>
                </a:solidFill>
                <a:latin typeface="Times New Roman"/>
                <a:cs typeface="Times New Roman"/>
              </a:rPr>
              <a:t>femmes </a:t>
            </a:r>
            <a:r>
              <a:rPr dirty="0" sz="2000" spc="-180" i="1">
                <a:solidFill>
                  <a:srgbClr val="2C6022"/>
                </a:solidFill>
                <a:latin typeface="Times New Roman"/>
                <a:cs typeface="Times New Roman"/>
              </a:rPr>
              <a:t>et </a:t>
            </a:r>
            <a:r>
              <a:rPr dirty="0" sz="2000" spc="-235" i="1">
                <a:solidFill>
                  <a:srgbClr val="2C6022"/>
                </a:solidFill>
                <a:latin typeface="Times New Roman"/>
                <a:cs typeface="Times New Roman"/>
              </a:rPr>
              <a:t>des </a:t>
            </a:r>
            <a:r>
              <a:rPr dirty="0" sz="2000" spc="-225" i="1">
                <a:solidFill>
                  <a:srgbClr val="2C6022"/>
                </a:solidFill>
                <a:latin typeface="Times New Roman"/>
                <a:cs typeface="Times New Roman"/>
              </a:rPr>
              <a:t>hommes </a:t>
            </a:r>
            <a:r>
              <a:rPr dirty="0" sz="2000" spc="-185" i="1">
                <a:solidFill>
                  <a:srgbClr val="2C6022"/>
                </a:solidFill>
                <a:latin typeface="Times New Roman"/>
                <a:cs typeface="Times New Roman"/>
              </a:rPr>
              <a:t>dans </a:t>
            </a:r>
            <a:r>
              <a:rPr dirty="0" sz="2000" spc="-155" i="1">
                <a:solidFill>
                  <a:srgbClr val="2C6022"/>
                </a:solidFill>
                <a:latin typeface="Times New Roman"/>
                <a:cs typeface="Times New Roman"/>
              </a:rPr>
              <a:t>la </a:t>
            </a:r>
            <a:r>
              <a:rPr dirty="0" sz="2000" spc="-150" i="1">
                <a:solidFill>
                  <a:srgbClr val="2C6022"/>
                </a:solidFill>
                <a:latin typeface="Times New Roman"/>
                <a:cs typeface="Times New Roman"/>
              </a:rPr>
              <a:t>ville, </a:t>
            </a:r>
            <a:r>
              <a:rPr dirty="0" sz="2000" spc="-260" i="1">
                <a:solidFill>
                  <a:srgbClr val="2C6022"/>
                </a:solidFill>
                <a:latin typeface="Times New Roman"/>
                <a:cs typeface="Times New Roman"/>
              </a:rPr>
              <a:t>genre </a:t>
            </a:r>
            <a:r>
              <a:rPr dirty="0" sz="2000" spc="-180" i="1">
                <a:solidFill>
                  <a:srgbClr val="2C6022"/>
                </a:solidFill>
                <a:latin typeface="Times New Roman"/>
                <a:cs typeface="Times New Roman"/>
              </a:rPr>
              <a:t>et </a:t>
            </a:r>
            <a:r>
              <a:rPr dirty="0" sz="2000" spc="-170" i="1">
                <a:solidFill>
                  <a:srgbClr val="2C6022"/>
                </a:solidFill>
                <a:latin typeface="Times New Roman"/>
                <a:cs typeface="Times New Roman"/>
              </a:rPr>
              <a:t>ville </a:t>
            </a:r>
            <a:r>
              <a:rPr dirty="0" sz="2000" spc="-175" i="1">
                <a:solidFill>
                  <a:srgbClr val="2C6022"/>
                </a:solidFill>
                <a:latin typeface="Times New Roman"/>
                <a:cs typeface="Times New Roman"/>
              </a:rPr>
              <a:t>durable, </a:t>
            </a:r>
            <a:r>
              <a:rPr dirty="0" sz="2000" spc="-210" i="1">
                <a:solidFill>
                  <a:srgbClr val="2C6022"/>
                </a:solidFill>
                <a:latin typeface="Times New Roman"/>
                <a:cs typeface="Times New Roman"/>
              </a:rPr>
              <a:t>harcèlement  </a:t>
            </a:r>
            <a:r>
              <a:rPr dirty="0" sz="2000" spc="-250" i="1">
                <a:solidFill>
                  <a:srgbClr val="2C6022"/>
                </a:solidFill>
                <a:latin typeface="Times New Roman"/>
                <a:cs typeface="Times New Roman"/>
              </a:rPr>
              <a:t>de </a:t>
            </a:r>
            <a:r>
              <a:rPr dirty="0" sz="2000" spc="-215" i="1">
                <a:solidFill>
                  <a:srgbClr val="2C6022"/>
                </a:solidFill>
                <a:latin typeface="Times New Roman"/>
                <a:cs typeface="Times New Roman"/>
              </a:rPr>
              <a:t>rue</a:t>
            </a:r>
            <a:r>
              <a:rPr dirty="0" sz="2000" spc="-5" i="1">
                <a:solidFill>
                  <a:srgbClr val="2C6022"/>
                </a:solidFill>
                <a:latin typeface="Times New Roman"/>
                <a:cs typeface="Times New Roman"/>
              </a:rPr>
              <a:t> </a:t>
            </a:r>
            <a:r>
              <a:rPr dirty="0" sz="2000" spc="-105" i="1">
                <a:solidFill>
                  <a:srgbClr val="2C6022"/>
                </a:solidFill>
                <a:latin typeface="Times New Roman"/>
                <a:cs typeface="Times New Roman"/>
              </a:rPr>
              <a:t>(3)</a:t>
            </a:r>
            <a:endParaRPr sz="2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0"/>
              </a:spcBef>
              <a:buClr>
                <a:srgbClr val="CC9900"/>
              </a:buClr>
              <a:buFont typeface="Arial"/>
              <a:buChar char="•"/>
            </a:pPr>
            <a:endParaRPr sz="2750">
              <a:latin typeface="Times New Roman"/>
              <a:cs typeface="Times New Roman"/>
            </a:endParaRPr>
          </a:p>
          <a:p>
            <a:pPr marL="355600" indent="-342900">
              <a:lnSpc>
                <a:spcPts val="2510"/>
              </a:lnSpc>
              <a:buClr>
                <a:srgbClr val="CC9900"/>
              </a:buClr>
              <a:buSzPct val="61904"/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dirty="0" sz="2100" spc="-5" b="1" i="1">
                <a:solidFill>
                  <a:srgbClr val="2C6022"/>
                </a:solidFill>
                <a:latin typeface="Times New Roman"/>
                <a:cs typeface="Times New Roman"/>
              </a:rPr>
              <a:t>Femmes </a:t>
            </a:r>
            <a:r>
              <a:rPr dirty="0" sz="2100" spc="25" b="1" i="1">
                <a:solidFill>
                  <a:srgbClr val="2C6022"/>
                </a:solidFill>
                <a:latin typeface="Times New Roman"/>
                <a:cs typeface="Times New Roman"/>
              </a:rPr>
              <a:t>et </a:t>
            </a:r>
            <a:r>
              <a:rPr dirty="0" sz="2100" spc="5" b="1" i="1">
                <a:solidFill>
                  <a:srgbClr val="2C6022"/>
                </a:solidFill>
                <a:latin typeface="Times New Roman"/>
                <a:cs typeface="Times New Roman"/>
              </a:rPr>
              <a:t>mobilités </a:t>
            </a:r>
            <a:r>
              <a:rPr dirty="0" sz="2100" spc="-40" b="1" i="1">
                <a:solidFill>
                  <a:srgbClr val="2C6022"/>
                </a:solidFill>
                <a:latin typeface="Times New Roman"/>
                <a:cs typeface="Times New Roman"/>
              </a:rPr>
              <a:t>urbaines </a:t>
            </a:r>
            <a:r>
              <a:rPr dirty="0" sz="2100" spc="-35" b="1" i="1">
                <a:solidFill>
                  <a:srgbClr val="2C6022"/>
                </a:solidFill>
                <a:latin typeface="Times New Roman"/>
                <a:cs typeface="Times New Roman"/>
              </a:rPr>
              <a:t>(Bordeaux, </a:t>
            </a:r>
            <a:r>
              <a:rPr dirty="0" sz="2100" spc="-70" b="1" i="1">
                <a:solidFill>
                  <a:srgbClr val="2C6022"/>
                </a:solidFill>
                <a:latin typeface="Times New Roman"/>
                <a:cs typeface="Times New Roman"/>
              </a:rPr>
              <a:t>2017/2018)</a:t>
            </a:r>
            <a:r>
              <a:rPr dirty="0" sz="2100" spc="-150" b="1" i="1">
                <a:solidFill>
                  <a:srgbClr val="2C6022"/>
                </a:solidFill>
                <a:latin typeface="Times New Roman"/>
                <a:cs typeface="Times New Roman"/>
              </a:rPr>
              <a:t> </a:t>
            </a:r>
            <a:r>
              <a:rPr dirty="0" sz="2100" spc="-180" b="1" i="1">
                <a:solidFill>
                  <a:srgbClr val="2C6022"/>
                </a:solidFill>
                <a:latin typeface="Times New Roman"/>
                <a:cs typeface="Times New Roman"/>
              </a:rPr>
              <a:t>:</a:t>
            </a:r>
            <a:endParaRPr sz="2100">
              <a:latin typeface="Times New Roman"/>
              <a:cs typeface="Times New Roman"/>
            </a:endParaRPr>
          </a:p>
          <a:p>
            <a:pPr marL="355600">
              <a:lnSpc>
                <a:spcPts val="2390"/>
              </a:lnSpc>
            </a:pPr>
            <a:r>
              <a:rPr dirty="0" sz="2000" spc="-80" i="1">
                <a:solidFill>
                  <a:srgbClr val="2C6022"/>
                </a:solidFill>
                <a:latin typeface="Times New Roman"/>
                <a:cs typeface="Times New Roman"/>
              </a:rPr>
              <a:t>Vélo, </a:t>
            </a:r>
            <a:r>
              <a:rPr dirty="0" sz="2000" spc="-229" i="1">
                <a:solidFill>
                  <a:srgbClr val="2C6022"/>
                </a:solidFill>
                <a:latin typeface="Times New Roman"/>
                <a:cs typeface="Times New Roman"/>
              </a:rPr>
              <a:t>marche </a:t>
            </a:r>
            <a:r>
              <a:rPr dirty="0" sz="2000" spc="-190" i="1">
                <a:solidFill>
                  <a:srgbClr val="2C6022"/>
                </a:solidFill>
                <a:latin typeface="Times New Roman"/>
                <a:cs typeface="Times New Roman"/>
              </a:rPr>
              <a:t>à </a:t>
            </a:r>
            <a:r>
              <a:rPr dirty="0" sz="2000" spc="-200" i="1">
                <a:solidFill>
                  <a:srgbClr val="2C6022"/>
                </a:solidFill>
                <a:latin typeface="Times New Roman"/>
                <a:cs typeface="Times New Roman"/>
              </a:rPr>
              <a:t>pied </a:t>
            </a:r>
            <a:r>
              <a:rPr dirty="0" sz="2000" spc="-180" i="1">
                <a:solidFill>
                  <a:srgbClr val="2C6022"/>
                </a:solidFill>
                <a:latin typeface="Times New Roman"/>
                <a:cs typeface="Times New Roman"/>
              </a:rPr>
              <a:t>et </a:t>
            </a:r>
            <a:r>
              <a:rPr dirty="0" sz="2000" spc="-225" i="1">
                <a:solidFill>
                  <a:srgbClr val="2C6022"/>
                </a:solidFill>
                <a:latin typeface="Times New Roman"/>
                <a:cs typeface="Times New Roman"/>
              </a:rPr>
              <a:t>covoiturage</a:t>
            </a:r>
            <a:r>
              <a:rPr dirty="0" sz="2000" spc="-340" i="1">
                <a:solidFill>
                  <a:srgbClr val="2C6022"/>
                </a:solidFill>
                <a:latin typeface="Times New Roman"/>
                <a:cs typeface="Times New Roman"/>
              </a:rPr>
              <a:t> </a:t>
            </a:r>
            <a:r>
              <a:rPr dirty="0" sz="2000" spc="-110" i="1">
                <a:solidFill>
                  <a:srgbClr val="2C6022"/>
                </a:solidFill>
                <a:latin typeface="Times New Roman"/>
                <a:cs typeface="Times New Roman"/>
              </a:rPr>
              <a:t>(4)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88340" y="5681573"/>
            <a:ext cx="6520815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50">
                <a:solidFill>
                  <a:srgbClr val="2C6022"/>
                </a:solidFill>
                <a:latin typeface="Times New Roman"/>
                <a:cs typeface="Times New Roman"/>
              </a:rPr>
              <a:t>(1)</a:t>
            </a:r>
            <a:r>
              <a:rPr dirty="0" sz="1200" spc="5">
                <a:solidFill>
                  <a:srgbClr val="2C6022"/>
                </a:solidFill>
                <a:latin typeface="Times New Roman"/>
                <a:cs typeface="Times New Roman"/>
              </a:rPr>
              <a:t> </a:t>
            </a:r>
            <a:r>
              <a:rPr dirty="0" sz="1200" spc="-30">
                <a:solidFill>
                  <a:srgbClr val="2C6022"/>
                </a:solidFill>
                <a:latin typeface="Times New Roman"/>
                <a:cs typeface="Times New Roman"/>
              </a:rPr>
              <a:t>E.Maruejouls</a:t>
            </a:r>
            <a:r>
              <a:rPr dirty="0" sz="1200" spc="10">
                <a:solidFill>
                  <a:srgbClr val="2C6022"/>
                </a:solidFill>
                <a:latin typeface="Times New Roman"/>
                <a:cs typeface="Times New Roman"/>
              </a:rPr>
              <a:t> </a:t>
            </a:r>
            <a:r>
              <a:rPr dirty="0" sz="1200" spc="-50">
                <a:solidFill>
                  <a:srgbClr val="2C6022"/>
                </a:solidFill>
                <a:latin typeface="Times New Roman"/>
                <a:cs typeface="Times New Roman"/>
              </a:rPr>
              <a:t>(2)</a:t>
            </a:r>
            <a:r>
              <a:rPr dirty="0" sz="1200" spc="75">
                <a:solidFill>
                  <a:srgbClr val="2C6022"/>
                </a:solidFill>
                <a:latin typeface="Times New Roman"/>
                <a:cs typeface="Times New Roman"/>
              </a:rPr>
              <a:t> </a:t>
            </a:r>
            <a:r>
              <a:rPr dirty="0" sz="1200" spc="-30">
                <a:solidFill>
                  <a:srgbClr val="2C6022"/>
                </a:solidFill>
                <a:latin typeface="Times New Roman"/>
                <a:cs typeface="Times New Roman"/>
              </a:rPr>
              <a:t>Emilie</a:t>
            </a:r>
            <a:r>
              <a:rPr dirty="0" sz="1200" spc="10">
                <a:solidFill>
                  <a:srgbClr val="2C6022"/>
                </a:solidFill>
                <a:latin typeface="Times New Roman"/>
                <a:cs typeface="Times New Roman"/>
              </a:rPr>
              <a:t> </a:t>
            </a:r>
            <a:r>
              <a:rPr dirty="0" sz="1200" spc="-10">
                <a:solidFill>
                  <a:srgbClr val="2C6022"/>
                </a:solidFill>
                <a:latin typeface="Times New Roman"/>
                <a:cs typeface="Times New Roman"/>
              </a:rPr>
              <a:t>Desoor,</a:t>
            </a:r>
            <a:r>
              <a:rPr dirty="0" sz="1200" spc="30">
                <a:solidFill>
                  <a:srgbClr val="2C6022"/>
                </a:solidFill>
                <a:latin typeface="Times New Roman"/>
                <a:cs typeface="Times New Roman"/>
              </a:rPr>
              <a:t> </a:t>
            </a:r>
            <a:r>
              <a:rPr dirty="0" sz="1200" spc="-50">
                <a:solidFill>
                  <a:srgbClr val="2C6022"/>
                </a:solidFill>
                <a:latin typeface="Times New Roman"/>
                <a:cs typeface="Times New Roman"/>
              </a:rPr>
              <a:t>Magamie</a:t>
            </a:r>
            <a:r>
              <a:rPr dirty="0" sz="1200" spc="5">
                <a:solidFill>
                  <a:srgbClr val="2C6022"/>
                </a:solidFill>
                <a:latin typeface="Times New Roman"/>
                <a:cs typeface="Times New Roman"/>
              </a:rPr>
              <a:t> </a:t>
            </a:r>
            <a:r>
              <a:rPr dirty="0" sz="1200" spc="-35">
                <a:solidFill>
                  <a:srgbClr val="2C6022"/>
                </a:solidFill>
                <a:latin typeface="Times New Roman"/>
                <a:cs typeface="Times New Roman"/>
              </a:rPr>
              <a:t>Bacou</a:t>
            </a:r>
            <a:r>
              <a:rPr dirty="0" sz="1200" spc="20">
                <a:solidFill>
                  <a:srgbClr val="2C6022"/>
                </a:solidFill>
                <a:latin typeface="Times New Roman"/>
                <a:cs typeface="Times New Roman"/>
              </a:rPr>
              <a:t> </a:t>
            </a:r>
            <a:r>
              <a:rPr dirty="0" sz="1200" spc="-45">
                <a:solidFill>
                  <a:srgbClr val="2C6022"/>
                </a:solidFill>
                <a:latin typeface="Times New Roman"/>
                <a:cs typeface="Times New Roman"/>
              </a:rPr>
              <a:t>(3)M.-C.</a:t>
            </a:r>
            <a:r>
              <a:rPr dirty="0" sz="1200" spc="15">
                <a:solidFill>
                  <a:srgbClr val="2C6022"/>
                </a:solidFill>
                <a:latin typeface="Times New Roman"/>
                <a:cs typeface="Times New Roman"/>
              </a:rPr>
              <a:t> </a:t>
            </a:r>
            <a:r>
              <a:rPr dirty="0" sz="1200" spc="-15">
                <a:solidFill>
                  <a:srgbClr val="2C6022"/>
                </a:solidFill>
                <a:latin typeface="Times New Roman"/>
                <a:cs typeface="Times New Roman"/>
              </a:rPr>
              <a:t>Bernard-Hohm</a:t>
            </a:r>
            <a:r>
              <a:rPr dirty="0" sz="1200" spc="25">
                <a:solidFill>
                  <a:srgbClr val="2C6022"/>
                </a:solidFill>
                <a:latin typeface="Times New Roman"/>
                <a:cs typeface="Times New Roman"/>
              </a:rPr>
              <a:t> </a:t>
            </a:r>
            <a:r>
              <a:rPr dirty="0" sz="1200" spc="-50">
                <a:solidFill>
                  <a:srgbClr val="2C6022"/>
                </a:solidFill>
                <a:latin typeface="Times New Roman"/>
                <a:cs typeface="Times New Roman"/>
              </a:rPr>
              <a:t>(4)</a:t>
            </a:r>
            <a:r>
              <a:rPr dirty="0" sz="1200" spc="10">
                <a:solidFill>
                  <a:srgbClr val="2C6022"/>
                </a:solidFill>
                <a:latin typeface="Times New Roman"/>
                <a:cs typeface="Times New Roman"/>
              </a:rPr>
              <a:t> </a:t>
            </a:r>
            <a:r>
              <a:rPr dirty="0" sz="1200" spc="-35">
                <a:solidFill>
                  <a:srgbClr val="2C6022"/>
                </a:solidFill>
                <a:latin typeface="Times New Roman"/>
                <a:cs typeface="Times New Roman"/>
              </a:rPr>
              <a:t>A.Alessandrin,</a:t>
            </a:r>
            <a:r>
              <a:rPr dirty="0" sz="1200" spc="-5">
                <a:solidFill>
                  <a:srgbClr val="2C6022"/>
                </a:solidFill>
                <a:latin typeface="Times New Roman"/>
                <a:cs typeface="Times New Roman"/>
              </a:rPr>
              <a:t> </a:t>
            </a:r>
            <a:r>
              <a:rPr dirty="0" sz="1200" spc="-45">
                <a:solidFill>
                  <a:srgbClr val="2C6022"/>
                </a:solidFill>
                <a:latin typeface="Times New Roman"/>
                <a:cs typeface="Times New Roman"/>
              </a:rPr>
              <a:t>L.</a:t>
            </a:r>
            <a:r>
              <a:rPr dirty="0" sz="1200" spc="30">
                <a:solidFill>
                  <a:srgbClr val="2C6022"/>
                </a:solidFill>
                <a:latin typeface="Times New Roman"/>
                <a:cs typeface="Times New Roman"/>
              </a:rPr>
              <a:t> </a:t>
            </a:r>
            <a:r>
              <a:rPr dirty="0" sz="1200" spc="-15">
                <a:solidFill>
                  <a:srgbClr val="2C6022"/>
                </a:solidFill>
                <a:latin typeface="Times New Roman"/>
                <a:cs typeface="Times New Roman"/>
              </a:rPr>
              <a:t>Franquet,</a:t>
            </a:r>
            <a:endParaRPr sz="1200">
              <a:latin typeface="Times New Roman"/>
              <a:cs typeface="Times New Roman"/>
            </a:endParaRPr>
          </a:p>
          <a:p>
            <a:pPr marL="317500">
              <a:lnSpc>
                <a:spcPct val="100000"/>
              </a:lnSpc>
            </a:pPr>
            <a:r>
              <a:rPr dirty="0" sz="1200" spc="-55">
                <a:solidFill>
                  <a:srgbClr val="2C6022"/>
                </a:solidFill>
                <a:latin typeface="Times New Roman"/>
                <a:cs typeface="Times New Roman"/>
              </a:rPr>
              <a:t>J. </a:t>
            </a:r>
            <a:r>
              <a:rPr dirty="0" sz="1200" spc="-20">
                <a:solidFill>
                  <a:srgbClr val="2C6022"/>
                </a:solidFill>
                <a:latin typeface="Times New Roman"/>
                <a:cs typeface="Times New Roman"/>
              </a:rPr>
              <a:t>Dagorn;, </a:t>
            </a:r>
            <a:r>
              <a:rPr dirty="0" sz="1200" spc="-25">
                <a:solidFill>
                  <a:srgbClr val="2C6022"/>
                </a:solidFill>
                <a:latin typeface="Times New Roman"/>
                <a:cs typeface="Times New Roman"/>
              </a:rPr>
              <a:t>Aurba, </a:t>
            </a:r>
            <a:r>
              <a:rPr dirty="0" sz="1200" spc="-35">
                <a:solidFill>
                  <a:srgbClr val="2C6022"/>
                </a:solidFill>
                <a:latin typeface="Times New Roman"/>
                <a:cs typeface="Times New Roman"/>
              </a:rPr>
              <a:t>service </a:t>
            </a:r>
            <a:r>
              <a:rPr dirty="0" sz="1200" spc="-25">
                <a:solidFill>
                  <a:srgbClr val="2C6022"/>
                </a:solidFill>
                <a:latin typeface="Times New Roman"/>
                <a:cs typeface="Times New Roman"/>
              </a:rPr>
              <a:t>mobilité </a:t>
            </a:r>
            <a:r>
              <a:rPr dirty="0" sz="1200" spc="-20">
                <a:solidFill>
                  <a:srgbClr val="2C6022"/>
                </a:solidFill>
                <a:latin typeface="Times New Roman"/>
                <a:cs typeface="Times New Roman"/>
              </a:rPr>
              <a:t>de </a:t>
            </a:r>
            <a:r>
              <a:rPr dirty="0" sz="1200" spc="-30">
                <a:solidFill>
                  <a:srgbClr val="2C6022"/>
                </a:solidFill>
                <a:latin typeface="Times New Roman"/>
                <a:cs typeface="Times New Roman"/>
              </a:rPr>
              <a:t>Bordeaux</a:t>
            </a:r>
            <a:r>
              <a:rPr dirty="0" sz="1200" spc="175">
                <a:solidFill>
                  <a:srgbClr val="2C6022"/>
                </a:solidFill>
                <a:latin typeface="Times New Roman"/>
                <a:cs typeface="Times New Roman"/>
              </a:rPr>
              <a:t> </a:t>
            </a:r>
            <a:r>
              <a:rPr dirty="0" sz="1200" spc="-25">
                <a:solidFill>
                  <a:srgbClr val="2C6022"/>
                </a:solidFill>
                <a:latin typeface="Times New Roman"/>
                <a:cs typeface="Times New Roman"/>
              </a:rPr>
              <a:t>Métropole.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7420493" y="928750"/>
            <a:ext cx="1355460" cy="25717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7429500" y="3571887"/>
            <a:ext cx="1357376" cy="261937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339722" y="274446"/>
            <a:ext cx="4996815" cy="112331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626745" marR="5080" indent="-614680">
              <a:lnSpc>
                <a:spcPct val="100000"/>
              </a:lnSpc>
              <a:spcBef>
                <a:spcPts val="100"/>
              </a:spcBef>
            </a:pPr>
            <a:r>
              <a:rPr dirty="0" sz="3600" spc="-40">
                <a:solidFill>
                  <a:srgbClr val="004D25"/>
                </a:solidFill>
              </a:rPr>
              <a:t>Penser </a:t>
            </a:r>
            <a:r>
              <a:rPr dirty="0" sz="3600" spc="-140">
                <a:solidFill>
                  <a:srgbClr val="004D25"/>
                </a:solidFill>
              </a:rPr>
              <a:t>le </a:t>
            </a:r>
            <a:r>
              <a:rPr dirty="0" sz="3600" spc="-90">
                <a:solidFill>
                  <a:srgbClr val="004D25"/>
                </a:solidFill>
              </a:rPr>
              <a:t>masculin </a:t>
            </a:r>
            <a:r>
              <a:rPr dirty="0" sz="3600" spc="-50">
                <a:solidFill>
                  <a:srgbClr val="004D25"/>
                </a:solidFill>
              </a:rPr>
              <a:t>dans </a:t>
            </a:r>
            <a:r>
              <a:rPr dirty="0" sz="3600" spc="-35">
                <a:solidFill>
                  <a:srgbClr val="004D25"/>
                </a:solidFill>
              </a:rPr>
              <a:t>une  </a:t>
            </a:r>
            <a:r>
              <a:rPr dirty="0" sz="3600" spc="-65">
                <a:solidFill>
                  <a:srgbClr val="004D25"/>
                </a:solidFill>
              </a:rPr>
              <a:t>perspective</a:t>
            </a:r>
            <a:r>
              <a:rPr dirty="0" sz="3600">
                <a:solidFill>
                  <a:srgbClr val="004D25"/>
                </a:solidFill>
              </a:rPr>
              <a:t> </a:t>
            </a:r>
            <a:r>
              <a:rPr dirty="0" sz="3600" spc="-70">
                <a:solidFill>
                  <a:srgbClr val="004D25"/>
                </a:solidFill>
              </a:rPr>
              <a:t>féministe</a:t>
            </a:r>
            <a:endParaRPr sz="3600"/>
          </a:p>
        </p:txBody>
      </p:sp>
      <p:sp>
        <p:nvSpPr>
          <p:cNvPr id="3" name="object 3"/>
          <p:cNvSpPr txBox="1"/>
          <p:nvPr/>
        </p:nvSpPr>
        <p:spPr>
          <a:xfrm>
            <a:off x="851763" y="1554730"/>
            <a:ext cx="6732905" cy="3867150"/>
          </a:xfrm>
          <a:prstGeom prst="rect">
            <a:avLst/>
          </a:prstGeom>
        </p:spPr>
        <p:txBody>
          <a:bodyPr wrap="square" lIns="0" tIns="1041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820"/>
              </a:spcBef>
            </a:pPr>
            <a:r>
              <a:rPr dirty="0" u="heavy" sz="3000" spc="-750">
                <a:solidFill>
                  <a:srgbClr val="006633"/>
                </a:solidFill>
                <a:uFill>
                  <a:solidFill>
                    <a:srgbClr val="006633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heavy" sz="3000" spc="-135">
                <a:solidFill>
                  <a:srgbClr val="006633"/>
                </a:solidFill>
                <a:uFill>
                  <a:solidFill>
                    <a:srgbClr val="006633"/>
                  </a:solidFill>
                </a:uFill>
                <a:latin typeface="Times New Roman"/>
                <a:cs typeface="Times New Roman"/>
              </a:rPr>
              <a:t>A</a:t>
            </a:r>
            <a:r>
              <a:rPr dirty="0" u="heavy" sz="3000" spc="-10">
                <a:solidFill>
                  <a:srgbClr val="006633"/>
                </a:solidFill>
                <a:uFill>
                  <a:solidFill>
                    <a:srgbClr val="006633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heavy" sz="3000" spc="-125">
                <a:solidFill>
                  <a:srgbClr val="006633"/>
                </a:solidFill>
                <a:uFill>
                  <a:solidFill>
                    <a:srgbClr val="006633"/>
                  </a:solidFill>
                </a:uFill>
                <a:latin typeface="Times New Roman"/>
                <a:cs typeface="Times New Roman"/>
              </a:rPr>
              <a:t>l’école</a:t>
            </a:r>
            <a:endParaRPr sz="3000">
              <a:latin typeface="Times New Roman"/>
              <a:cs typeface="Times New Roman"/>
            </a:endParaRPr>
          </a:p>
          <a:p>
            <a:pPr marL="12700" marR="5080" indent="93980">
              <a:lnSpc>
                <a:spcPct val="120000"/>
              </a:lnSpc>
              <a:tabLst>
                <a:tab pos="3891915" algn="l"/>
              </a:tabLst>
            </a:pPr>
            <a:r>
              <a:rPr dirty="0" sz="3000" spc="-405">
                <a:solidFill>
                  <a:srgbClr val="006633"/>
                </a:solidFill>
                <a:latin typeface="Times New Roman"/>
                <a:cs typeface="Times New Roman"/>
              </a:rPr>
              <a:t>« </a:t>
            </a:r>
            <a:r>
              <a:rPr dirty="0" sz="3000" spc="-114">
                <a:solidFill>
                  <a:srgbClr val="006633"/>
                </a:solidFill>
                <a:latin typeface="Times New Roman"/>
                <a:cs typeface="Times New Roman"/>
              </a:rPr>
              <a:t>La </a:t>
            </a:r>
            <a:r>
              <a:rPr dirty="0" sz="3000" spc="-55">
                <a:solidFill>
                  <a:srgbClr val="006633"/>
                </a:solidFill>
                <a:latin typeface="Times New Roman"/>
                <a:cs typeface="Times New Roman"/>
              </a:rPr>
              <a:t>fabrique des </a:t>
            </a:r>
            <a:r>
              <a:rPr dirty="0" sz="3000" spc="-60">
                <a:solidFill>
                  <a:srgbClr val="006633"/>
                </a:solidFill>
                <a:latin typeface="Times New Roman"/>
                <a:cs typeface="Times New Roman"/>
              </a:rPr>
              <a:t>garçons. Sanctions </a:t>
            </a:r>
            <a:r>
              <a:rPr dirty="0" sz="3000" spc="-20">
                <a:solidFill>
                  <a:srgbClr val="006633"/>
                </a:solidFill>
                <a:latin typeface="Times New Roman"/>
                <a:cs typeface="Times New Roman"/>
              </a:rPr>
              <a:t>et </a:t>
            </a:r>
            <a:r>
              <a:rPr dirty="0" sz="3000" spc="-60">
                <a:solidFill>
                  <a:srgbClr val="006633"/>
                </a:solidFill>
                <a:latin typeface="Times New Roman"/>
                <a:cs typeface="Times New Roman"/>
              </a:rPr>
              <a:t>genre  </a:t>
            </a:r>
            <a:r>
              <a:rPr dirty="0" sz="3000" spc="-75">
                <a:solidFill>
                  <a:srgbClr val="006633"/>
                </a:solidFill>
                <a:latin typeface="Times New Roman"/>
                <a:cs typeface="Times New Roman"/>
              </a:rPr>
              <a:t>au </a:t>
            </a:r>
            <a:r>
              <a:rPr dirty="0" sz="3000" spc="-95">
                <a:solidFill>
                  <a:srgbClr val="006633"/>
                </a:solidFill>
                <a:latin typeface="Times New Roman"/>
                <a:cs typeface="Times New Roman"/>
              </a:rPr>
              <a:t>collège </a:t>
            </a:r>
            <a:r>
              <a:rPr dirty="0" sz="3000" spc="-250">
                <a:solidFill>
                  <a:srgbClr val="006633"/>
                </a:solidFill>
                <a:latin typeface="Times New Roman"/>
                <a:cs typeface="Times New Roman"/>
              </a:rPr>
              <a:t>»,</a:t>
            </a:r>
            <a:r>
              <a:rPr dirty="0" sz="3000" spc="180">
                <a:solidFill>
                  <a:srgbClr val="006633"/>
                </a:solidFill>
                <a:latin typeface="Times New Roman"/>
                <a:cs typeface="Times New Roman"/>
              </a:rPr>
              <a:t> </a:t>
            </a:r>
            <a:r>
              <a:rPr dirty="0" sz="3000" spc="-160">
                <a:solidFill>
                  <a:srgbClr val="006633"/>
                </a:solidFill>
                <a:latin typeface="Times New Roman"/>
                <a:cs typeface="Times New Roman"/>
              </a:rPr>
              <a:t>Sylvie</a:t>
            </a:r>
            <a:r>
              <a:rPr dirty="0" sz="3000">
                <a:solidFill>
                  <a:srgbClr val="006633"/>
                </a:solidFill>
                <a:latin typeface="Times New Roman"/>
                <a:cs typeface="Times New Roman"/>
              </a:rPr>
              <a:t> </a:t>
            </a:r>
            <a:r>
              <a:rPr dirty="0" sz="3000" spc="-130">
                <a:solidFill>
                  <a:srgbClr val="006633"/>
                </a:solidFill>
                <a:latin typeface="Times New Roman"/>
                <a:cs typeface="Times New Roman"/>
              </a:rPr>
              <a:t>Ayral,	</a:t>
            </a:r>
            <a:r>
              <a:rPr dirty="0" sz="3000" spc="-35">
                <a:solidFill>
                  <a:srgbClr val="006633"/>
                </a:solidFill>
                <a:latin typeface="Times New Roman"/>
                <a:cs typeface="Times New Roman"/>
              </a:rPr>
              <a:t>Puf,</a:t>
            </a:r>
            <a:r>
              <a:rPr dirty="0" sz="3000" spc="-5">
                <a:solidFill>
                  <a:srgbClr val="006633"/>
                </a:solidFill>
                <a:latin typeface="Times New Roman"/>
                <a:cs typeface="Times New Roman"/>
              </a:rPr>
              <a:t> </a:t>
            </a:r>
            <a:r>
              <a:rPr dirty="0" sz="3000" spc="-95">
                <a:solidFill>
                  <a:srgbClr val="006633"/>
                </a:solidFill>
                <a:latin typeface="Times New Roman"/>
                <a:cs typeface="Times New Roman"/>
              </a:rPr>
              <a:t>2011</a:t>
            </a:r>
            <a:endParaRPr sz="3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43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u="heavy" sz="3000" spc="-95">
                <a:solidFill>
                  <a:srgbClr val="006633"/>
                </a:solidFill>
                <a:uFill>
                  <a:solidFill>
                    <a:srgbClr val="006633"/>
                  </a:solidFill>
                </a:uFill>
                <a:latin typeface="Times New Roman"/>
                <a:cs typeface="Times New Roman"/>
              </a:rPr>
              <a:t>.... </a:t>
            </a:r>
            <a:r>
              <a:rPr dirty="0" u="heavy" sz="3000" spc="-25">
                <a:solidFill>
                  <a:srgbClr val="006633"/>
                </a:solidFill>
                <a:uFill>
                  <a:solidFill>
                    <a:srgbClr val="006633"/>
                  </a:solidFill>
                </a:uFill>
                <a:latin typeface="Times New Roman"/>
                <a:cs typeface="Times New Roman"/>
              </a:rPr>
              <a:t>et </a:t>
            </a:r>
            <a:r>
              <a:rPr dirty="0" u="heavy" sz="3000" spc="-40">
                <a:solidFill>
                  <a:srgbClr val="006633"/>
                </a:solidFill>
                <a:uFill>
                  <a:solidFill>
                    <a:srgbClr val="006633"/>
                  </a:solidFill>
                </a:uFill>
                <a:latin typeface="Times New Roman"/>
                <a:cs typeface="Times New Roman"/>
              </a:rPr>
              <a:t>dans </a:t>
            </a:r>
            <a:r>
              <a:rPr dirty="0" u="heavy" sz="3000" spc="-105">
                <a:solidFill>
                  <a:srgbClr val="006633"/>
                </a:solidFill>
                <a:uFill>
                  <a:solidFill>
                    <a:srgbClr val="006633"/>
                  </a:solidFill>
                </a:uFill>
                <a:latin typeface="Times New Roman"/>
                <a:cs typeface="Times New Roman"/>
              </a:rPr>
              <a:t>les</a:t>
            </a:r>
            <a:r>
              <a:rPr dirty="0" u="heavy" sz="3000" spc="170">
                <a:solidFill>
                  <a:srgbClr val="006633"/>
                </a:solidFill>
                <a:uFill>
                  <a:solidFill>
                    <a:srgbClr val="006633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heavy" sz="3000" spc="-80">
                <a:solidFill>
                  <a:srgbClr val="006633"/>
                </a:solidFill>
                <a:uFill>
                  <a:solidFill>
                    <a:srgbClr val="006633"/>
                  </a:solidFill>
                </a:uFill>
                <a:latin typeface="Times New Roman"/>
                <a:cs typeface="Times New Roman"/>
              </a:rPr>
              <a:t>loisirs</a:t>
            </a:r>
            <a:endParaRPr sz="3000">
              <a:latin typeface="Times New Roman"/>
              <a:cs typeface="Times New Roman"/>
            </a:endParaRPr>
          </a:p>
          <a:p>
            <a:pPr marL="12700" marR="140335">
              <a:lnSpc>
                <a:spcPts val="4320"/>
              </a:lnSpc>
              <a:spcBef>
                <a:spcPts val="265"/>
              </a:spcBef>
            </a:pPr>
            <a:r>
              <a:rPr dirty="0" sz="3000" spc="-409">
                <a:solidFill>
                  <a:srgbClr val="006633"/>
                </a:solidFill>
                <a:latin typeface="Times New Roman"/>
                <a:cs typeface="Times New Roman"/>
              </a:rPr>
              <a:t>« </a:t>
            </a:r>
            <a:r>
              <a:rPr dirty="0" sz="3000" spc="5">
                <a:solidFill>
                  <a:srgbClr val="006633"/>
                </a:solidFill>
                <a:latin typeface="Times New Roman"/>
                <a:cs typeface="Times New Roman"/>
              </a:rPr>
              <a:t>Pour </a:t>
            </a:r>
            <a:r>
              <a:rPr dirty="0" sz="3000" spc="-30">
                <a:solidFill>
                  <a:srgbClr val="006633"/>
                </a:solidFill>
                <a:latin typeface="Times New Roman"/>
                <a:cs typeface="Times New Roman"/>
              </a:rPr>
              <a:t>en </a:t>
            </a:r>
            <a:r>
              <a:rPr dirty="0" sz="3000" spc="-60">
                <a:solidFill>
                  <a:srgbClr val="006633"/>
                </a:solidFill>
                <a:latin typeface="Times New Roman"/>
                <a:cs typeface="Times New Roman"/>
              </a:rPr>
              <a:t>finir </a:t>
            </a:r>
            <a:r>
              <a:rPr dirty="0" sz="3000" spc="-100">
                <a:solidFill>
                  <a:srgbClr val="006633"/>
                </a:solidFill>
                <a:latin typeface="Times New Roman"/>
                <a:cs typeface="Times New Roman"/>
              </a:rPr>
              <a:t>avec </a:t>
            </a:r>
            <a:r>
              <a:rPr dirty="0" sz="3000" spc="-130">
                <a:solidFill>
                  <a:srgbClr val="006633"/>
                </a:solidFill>
                <a:latin typeface="Times New Roman"/>
                <a:cs typeface="Times New Roman"/>
              </a:rPr>
              <a:t>la </a:t>
            </a:r>
            <a:r>
              <a:rPr dirty="0" sz="3000" spc="-55">
                <a:solidFill>
                  <a:srgbClr val="006633"/>
                </a:solidFill>
                <a:latin typeface="Times New Roman"/>
                <a:cs typeface="Times New Roman"/>
              </a:rPr>
              <a:t>fabrique des garçons </a:t>
            </a:r>
            <a:r>
              <a:rPr dirty="0" sz="3000" spc="-409">
                <a:solidFill>
                  <a:srgbClr val="006633"/>
                </a:solidFill>
                <a:latin typeface="Times New Roman"/>
                <a:cs typeface="Times New Roman"/>
              </a:rPr>
              <a:t>»  </a:t>
            </a:r>
            <a:r>
              <a:rPr dirty="0" sz="3000" spc="-160">
                <a:solidFill>
                  <a:srgbClr val="006633"/>
                </a:solidFill>
                <a:latin typeface="Times New Roman"/>
                <a:cs typeface="Times New Roman"/>
              </a:rPr>
              <a:t>Sylvie </a:t>
            </a:r>
            <a:r>
              <a:rPr dirty="0" sz="3000" spc="-135">
                <a:solidFill>
                  <a:srgbClr val="006633"/>
                </a:solidFill>
                <a:latin typeface="Times New Roman"/>
                <a:cs typeface="Times New Roman"/>
              </a:rPr>
              <a:t>Ayral </a:t>
            </a:r>
            <a:r>
              <a:rPr dirty="0" sz="3000" spc="-25">
                <a:solidFill>
                  <a:srgbClr val="006633"/>
                </a:solidFill>
                <a:latin typeface="Times New Roman"/>
                <a:cs typeface="Times New Roman"/>
              </a:rPr>
              <a:t>et </a:t>
            </a:r>
            <a:r>
              <a:rPr dirty="0" sz="3000" spc="-120">
                <a:solidFill>
                  <a:srgbClr val="006633"/>
                </a:solidFill>
                <a:latin typeface="Times New Roman"/>
                <a:cs typeface="Times New Roman"/>
              </a:rPr>
              <a:t>Yves </a:t>
            </a:r>
            <a:r>
              <a:rPr dirty="0" sz="3000" spc="-75">
                <a:solidFill>
                  <a:srgbClr val="006633"/>
                </a:solidFill>
                <a:latin typeface="Times New Roman"/>
                <a:cs typeface="Times New Roman"/>
              </a:rPr>
              <a:t>Raibaud, </a:t>
            </a:r>
            <a:r>
              <a:rPr dirty="0" sz="3000" spc="-110">
                <a:solidFill>
                  <a:srgbClr val="006633"/>
                </a:solidFill>
                <a:latin typeface="Times New Roman"/>
                <a:cs typeface="Times New Roman"/>
              </a:rPr>
              <a:t>MSHA,</a:t>
            </a:r>
            <a:r>
              <a:rPr dirty="0" sz="3000" spc="-100">
                <a:solidFill>
                  <a:srgbClr val="006633"/>
                </a:solidFill>
                <a:latin typeface="Times New Roman"/>
                <a:cs typeface="Times New Roman"/>
              </a:rPr>
              <a:t> 2014)</a:t>
            </a:r>
            <a:endParaRPr sz="30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7786751" y="499998"/>
            <a:ext cx="1071537" cy="164312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7715250" y="2357501"/>
            <a:ext cx="1214412" cy="157162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7715250" y="4214761"/>
            <a:ext cx="1219339" cy="178600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35940" y="268351"/>
            <a:ext cx="4436110" cy="66548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359660" algn="l"/>
              </a:tabLst>
            </a:pPr>
            <a:r>
              <a:rPr dirty="0" spc="-160"/>
              <a:t>La</a:t>
            </a:r>
            <a:r>
              <a:rPr dirty="0"/>
              <a:t> </a:t>
            </a:r>
            <a:r>
              <a:rPr dirty="0" spc="-30"/>
              <a:t>cour</a:t>
            </a:r>
            <a:r>
              <a:rPr dirty="0" spc="5"/>
              <a:t> </a:t>
            </a:r>
            <a:r>
              <a:rPr dirty="0" spc="-60"/>
              <a:t>de	récréation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1005967"/>
            <a:ext cx="5731510" cy="48126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55600" marR="5080" indent="-342900">
              <a:lnSpc>
                <a:spcPct val="100000"/>
              </a:lnSpc>
              <a:spcBef>
                <a:spcPts val="95"/>
              </a:spcBef>
              <a:buClr>
                <a:srgbClr val="CC9900"/>
              </a:buClr>
              <a:buSzPct val="64285"/>
              <a:buFont typeface="Wingdings"/>
              <a:buChar char=""/>
              <a:tabLst>
                <a:tab pos="354965" algn="l"/>
                <a:tab pos="355600" algn="l"/>
              </a:tabLst>
            </a:pPr>
            <a:r>
              <a:rPr dirty="0" sz="2800" spc="-95">
                <a:solidFill>
                  <a:srgbClr val="004D25"/>
                </a:solidFill>
                <a:latin typeface="Times New Roman"/>
                <a:cs typeface="Times New Roman"/>
              </a:rPr>
              <a:t>Le </a:t>
            </a:r>
            <a:r>
              <a:rPr dirty="0" sz="2800" spc="-40">
                <a:solidFill>
                  <a:srgbClr val="004D25"/>
                </a:solidFill>
                <a:latin typeface="Times New Roman"/>
                <a:cs typeface="Times New Roman"/>
              </a:rPr>
              <a:t>terrain </a:t>
            </a:r>
            <a:r>
              <a:rPr dirty="0" sz="2800" spc="-45">
                <a:solidFill>
                  <a:srgbClr val="004D25"/>
                </a:solidFill>
                <a:latin typeface="Times New Roman"/>
                <a:cs typeface="Times New Roman"/>
              </a:rPr>
              <a:t>de </a:t>
            </a:r>
            <a:r>
              <a:rPr dirty="0" sz="2800" spc="15">
                <a:solidFill>
                  <a:srgbClr val="004D25"/>
                </a:solidFill>
                <a:latin typeface="Times New Roman"/>
                <a:cs typeface="Times New Roman"/>
              </a:rPr>
              <a:t>foot </a:t>
            </a:r>
            <a:r>
              <a:rPr dirty="0" sz="2800" spc="-35">
                <a:solidFill>
                  <a:srgbClr val="004D25"/>
                </a:solidFill>
                <a:latin typeface="Times New Roman"/>
                <a:cs typeface="Times New Roman"/>
              </a:rPr>
              <a:t>comme </a:t>
            </a:r>
            <a:r>
              <a:rPr dirty="0" sz="2800" spc="-40">
                <a:solidFill>
                  <a:srgbClr val="004D25"/>
                </a:solidFill>
                <a:latin typeface="Times New Roman"/>
                <a:cs typeface="Times New Roman"/>
              </a:rPr>
              <a:t>marqueur </a:t>
            </a:r>
            <a:r>
              <a:rPr dirty="0" sz="2800" spc="-45">
                <a:solidFill>
                  <a:srgbClr val="004D25"/>
                </a:solidFill>
                <a:latin typeface="Times New Roman"/>
                <a:cs typeface="Times New Roman"/>
              </a:rPr>
              <a:t>de  </a:t>
            </a:r>
            <a:r>
              <a:rPr dirty="0" sz="2800" spc="-125">
                <a:solidFill>
                  <a:srgbClr val="004D25"/>
                </a:solidFill>
                <a:latin typeface="Times New Roman"/>
                <a:cs typeface="Times New Roman"/>
              </a:rPr>
              <a:t>la </a:t>
            </a:r>
            <a:r>
              <a:rPr dirty="0" sz="2800" spc="-60">
                <a:solidFill>
                  <a:srgbClr val="004D25"/>
                </a:solidFill>
                <a:latin typeface="Times New Roman"/>
                <a:cs typeface="Times New Roman"/>
              </a:rPr>
              <a:t>centralité</a:t>
            </a:r>
            <a:r>
              <a:rPr dirty="0" sz="2800" spc="100">
                <a:solidFill>
                  <a:srgbClr val="004D25"/>
                </a:solidFill>
                <a:latin typeface="Times New Roman"/>
                <a:cs typeface="Times New Roman"/>
              </a:rPr>
              <a:t> </a:t>
            </a:r>
            <a:r>
              <a:rPr dirty="0" sz="2800" spc="-75">
                <a:solidFill>
                  <a:srgbClr val="004D25"/>
                </a:solidFill>
                <a:latin typeface="Times New Roman"/>
                <a:cs typeface="Times New Roman"/>
              </a:rPr>
              <a:t>masculine</a:t>
            </a:r>
            <a:endParaRPr sz="2800">
              <a:latin typeface="Times New Roman"/>
              <a:cs typeface="Times New Roman"/>
            </a:endParaRPr>
          </a:p>
          <a:p>
            <a:pPr lvl="1" marL="683260" marR="366395" indent="-326390">
              <a:lnSpc>
                <a:spcPct val="100000"/>
              </a:lnSpc>
              <a:spcBef>
                <a:spcPts val="605"/>
              </a:spcBef>
              <a:buClr>
                <a:srgbClr val="3A812E"/>
              </a:buClr>
              <a:buSzPct val="60416"/>
              <a:buFont typeface="Wingdings"/>
              <a:buChar char=""/>
              <a:tabLst>
                <a:tab pos="683260" algn="l"/>
                <a:tab pos="683895" algn="l"/>
              </a:tabLst>
            </a:pPr>
            <a:r>
              <a:rPr dirty="0" sz="2400" spc="-80">
                <a:solidFill>
                  <a:srgbClr val="004D25"/>
                </a:solidFill>
                <a:latin typeface="Times New Roman"/>
                <a:cs typeface="Times New Roman"/>
              </a:rPr>
              <a:t>Le </a:t>
            </a:r>
            <a:r>
              <a:rPr dirty="0" sz="2400" spc="-35">
                <a:solidFill>
                  <a:srgbClr val="004D25"/>
                </a:solidFill>
                <a:latin typeface="Times New Roman"/>
                <a:cs typeface="Times New Roman"/>
              </a:rPr>
              <a:t>documentaire </a:t>
            </a:r>
            <a:r>
              <a:rPr dirty="0" sz="2400" spc="-325">
                <a:solidFill>
                  <a:srgbClr val="004D25"/>
                </a:solidFill>
                <a:latin typeface="Times New Roman"/>
                <a:cs typeface="Times New Roman"/>
              </a:rPr>
              <a:t>« </a:t>
            </a:r>
            <a:r>
              <a:rPr dirty="0" sz="2400" spc="-35">
                <a:solidFill>
                  <a:srgbClr val="004D25"/>
                </a:solidFill>
                <a:latin typeface="Times New Roman"/>
                <a:cs typeface="Times New Roman"/>
              </a:rPr>
              <a:t>Espace </a:t>
            </a:r>
            <a:r>
              <a:rPr dirty="0" sz="2400" spc="-325">
                <a:solidFill>
                  <a:srgbClr val="004D25"/>
                </a:solidFill>
                <a:latin typeface="Times New Roman"/>
                <a:cs typeface="Times New Roman"/>
              </a:rPr>
              <a:t>» </a:t>
            </a:r>
            <a:r>
              <a:rPr dirty="0" sz="2400" spc="-35">
                <a:solidFill>
                  <a:srgbClr val="004D25"/>
                </a:solidFill>
                <a:latin typeface="Times New Roman"/>
                <a:cs typeface="Times New Roman"/>
              </a:rPr>
              <a:t>d’Eléonore  </a:t>
            </a:r>
            <a:r>
              <a:rPr dirty="0" sz="2400" spc="-25">
                <a:solidFill>
                  <a:srgbClr val="004D25"/>
                </a:solidFill>
                <a:latin typeface="Times New Roman"/>
                <a:cs typeface="Times New Roman"/>
              </a:rPr>
              <a:t>Gilbert, </a:t>
            </a:r>
            <a:r>
              <a:rPr dirty="0" sz="2400" spc="-85">
                <a:solidFill>
                  <a:srgbClr val="004D25"/>
                </a:solidFill>
                <a:latin typeface="Times New Roman"/>
                <a:cs typeface="Times New Roman"/>
              </a:rPr>
              <a:t>les </a:t>
            </a:r>
            <a:r>
              <a:rPr dirty="0" sz="2400" spc="-50">
                <a:solidFill>
                  <a:srgbClr val="004D25"/>
                </a:solidFill>
                <a:latin typeface="Times New Roman"/>
                <a:cs typeface="Times New Roman"/>
              </a:rPr>
              <a:t>travaux </a:t>
            </a:r>
            <a:r>
              <a:rPr dirty="0" sz="2400" spc="-35">
                <a:solidFill>
                  <a:srgbClr val="004D25"/>
                </a:solidFill>
                <a:latin typeface="Times New Roman"/>
                <a:cs typeface="Times New Roman"/>
              </a:rPr>
              <a:t>d’Edith</a:t>
            </a:r>
            <a:r>
              <a:rPr dirty="0" sz="2400" spc="120">
                <a:solidFill>
                  <a:srgbClr val="004D25"/>
                </a:solidFill>
                <a:latin typeface="Times New Roman"/>
                <a:cs typeface="Times New Roman"/>
              </a:rPr>
              <a:t> </a:t>
            </a:r>
            <a:r>
              <a:rPr dirty="0" sz="2400" spc="-65">
                <a:solidFill>
                  <a:srgbClr val="004D25"/>
                </a:solidFill>
                <a:latin typeface="Times New Roman"/>
                <a:cs typeface="Times New Roman"/>
              </a:rPr>
              <a:t>Maruéjouls</a:t>
            </a:r>
            <a:endParaRPr sz="2400">
              <a:latin typeface="Times New Roman"/>
              <a:cs typeface="Times New Roman"/>
            </a:endParaRPr>
          </a:p>
          <a:p>
            <a:pPr lvl="1" marL="683260" indent="-326390">
              <a:lnSpc>
                <a:spcPct val="100000"/>
              </a:lnSpc>
              <a:spcBef>
                <a:spcPts val="580"/>
              </a:spcBef>
              <a:buClr>
                <a:srgbClr val="3A812E"/>
              </a:buClr>
              <a:buSzPct val="60416"/>
              <a:buFont typeface="Wingdings"/>
              <a:buChar char=""/>
              <a:tabLst>
                <a:tab pos="683260" algn="l"/>
                <a:tab pos="683895" algn="l"/>
              </a:tabLst>
            </a:pPr>
            <a:r>
              <a:rPr dirty="0" sz="2400" spc="-75">
                <a:solidFill>
                  <a:srgbClr val="004D25"/>
                </a:solidFill>
                <a:latin typeface="Times New Roman"/>
                <a:cs typeface="Times New Roman"/>
              </a:rPr>
              <a:t>Les</a:t>
            </a:r>
            <a:r>
              <a:rPr dirty="0" sz="2400" spc="-5">
                <a:solidFill>
                  <a:srgbClr val="004D25"/>
                </a:solidFill>
                <a:latin typeface="Times New Roman"/>
                <a:cs typeface="Times New Roman"/>
              </a:rPr>
              <a:t> </a:t>
            </a:r>
            <a:r>
              <a:rPr dirty="0" sz="2400" spc="-40">
                <a:solidFill>
                  <a:srgbClr val="004D25"/>
                </a:solidFill>
                <a:latin typeface="Times New Roman"/>
                <a:cs typeface="Times New Roman"/>
              </a:rPr>
              <a:t>conclusions</a:t>
            </a:r>
            <a:endParaRPr sz="2400">
              <a:latin typeface="Times New Roman"/>
              <a:cs typeface="Times New Roman"/>
            </a:endParaRPr>
          </a:p>
          <a:p>
            <a:pPr lvl="2" marL="1035050" indent="-351790">
              <a:lnSpc>
                <a:spcPct val="100000"/>
              </a:lnSpc>
              <a:spcBef>
                <a:spcPts val="505"/>
              </a:spcBef>
              <a:buClr>
                <a:srgbClr val="CC9900"/>
              </a:buClr>
              <a:buSzPct val="65000"/>
              <a:buFont typeface="Wingdings"/>
              <a:buChar char=""/>
              <a:tabLst>
                <a:tab pos="1035050" algn="l"/>
                <a:tab pos="1035685" algn="l"/>
              </a:tabLst>
            </a:pPr>
            <a:r>
              <a:rPr dirty="0" sz="2000" spc="-30">
                <a:solidFill>
                  <a:srgbClr val="004D25"/>
                </a:solidFill>
                <a:latin typeface="Times New Roman"/>
                <a:cs typeface="Times New Roman"/>
              </a:rPr>
              <a:t>Hégémonie </a:t>
            </a:r>
            <a:r>
              <a:rPr dirty="0" sz="2000" spc="-50">
                <a:solidFill>
                  <a:srgbClr val="004D25"/>
                </a:solidFill>
                <a:latin typeface="Times New Roman"/>
                <a:cs typeface="Times New Roman"/>
              </a:rPr>
              <a:t>masculine </a:t>
            </a:r>
            <a:r>
              <a:rPr dirty="0" sz="2000" spc="-25">
                <a:solidFill>
                  <a:srgbClr val="004D25"/>
                </a:solidFill>
                <a:latin typeface="Times New Roman"/>
                <a:cs typeface="Times New Roman"/>
              </a:rPr>
              <a:t>sur </a:t>
            </a:r>
            <a:r>
              <a:rPr dirty="0" sz="2000" spc="-90">
                <a:solidFill>
                  <a:srgbClr val="004D25"/>
                </a:solidFill>
                <a:latin typeface="Times New Roman"/>
                <a:cs typeface="Times New Roman"/>
              </a:rPr>
              <a:t>la</a:t>
            </a:r>
            <a:r>
              <a:rPr dirty="0" sz="2000" spc="55">
                <a:solidFill>
                  <a:srgbClr val="004D25"/>
                </a:solidFill>
                <a:latin typeface="Times New Roman"/>
                <a:cs typeface="Times New Roman"/>
              </a:rPr>
              <a:t> </a:t>
            </a:r>
            <a:r>
              <a:rPr dirty="0" sz="2000" spc="-15">
                <a:solidFill>
                  <a:srgbClr val="004D25"/>
                </a:solidFill>
                <a:latin typeface="Times New Roman"/>
                <a:cs typeface="Times New Roman"/>
              </a:rPr>
              <a:t>cour</a:t>
            </a:r>
            <a:endParaRPr sz="2000">
              <a:latin typeface="Times New Roman"/>
              <a:cs typeface="Times New Roman"/>
            </a:endParaRPr>
          </a:p>
          <a:p>
            <a:pPr lvl="2" marL="1035050" indent="-351790">
              <a:lnSpc>
                <a:spcPct val="100000"/>
              </a:lnSpc>
              <a:spcBef>
                <a:spcPts val="480"/>
              </a:spcBef>
              <a:buClr>
                <a:srgbClr val="CC9900"/>
              </a:buClr>
              <a:buSzPct val="65000"/>
              <a:buFont typeface="Wingdings"/>
              <a:buChar char=""/>
              <a:tabLst>
                <a:tab pos="1035050" algn="l"/>
                <a:tab pos="1035685" algn="l"/>
              </a:tabLst>
            </a:pPr>
            <a:r>
              <a:rPr dirty="0" sz="2000" spc="-60">
                <a:solidFill>
                  <a:srgbClr val="004D25"/>
                </a:solidFill>
                <a:latin typeface="Times New Roman"/>
                <a:cs typeface="Times New Roman"/>
              </a:rPr>
              <a:t>Les </a:t>
            </a:r>
            <a:r>
              <a:rPr dirty="0" sz="2000" spc="-70">
                <a:solidFill>
                  <a:srgbClr val="004D25"/>
                </a:solidFill>
                <a:latin typeface="Times New Roman"/>
                <a:cs typeface="Times New Roman"/>
              </a:rPr>
              <a:t>filles </a:t>
            </a:r>
            <a:r>
              <a:rPr dirty="0" sz="2000" spc="-20">
                <a:solidFill>
                  <a:srgbClr val="004D25"/>
                </a:solidFill>
                <a:latin typeface="Times New Roman"/>
                <a:cs typeface="Times New Roman"/>
              </a:rPr>
              <a:t>en</a:t>
            </a:r>
            <a:r>
              <a:rPr dirty="0" sz="2000" spc="120">
                <a:solidFill>
                  <a:srgbClr val="004D25"/>
                </a:solidFill>
                <a:latin typeface="Times New Roman"/>
                <a:cs typeface="Times New Roman"/>
              </a:rPr>
              <a:t> </a:t>
            </a:r>
            <a:r>
              <a:rPr dirty="0" sz="2000" spc="-35">
                <a:solidFill>
                  <a:srgbClr val="004D25"/>
                </a:solidFill>
                <a:latin typeface="Times New Roman"/>
                <a:cs typeface="Times New Roman"/>
              </a:rPr>
              <a:t>périphérie</a:t>
            </a:r>
            <a:endParaRPr sz="2000">
              <a:latin typeface="Times New Roman"/>
              <a:cs typeface="Times New Roman"/>
            </a:endParaRPr>
          </a:p>
          <a:p>
            <a:pPr lvl="2" marL="1035050" marR="60960" indent="-351790">
              <a:lnSpc>
                <a:spcPct val="100000"/>
              </a:lnSpc>
              <a:spcBef>
                <a:spcPts val="484"/>
              </a:spcBef>
              <a:buClr>
                <a:srgbClr val="CC9900"/>
              </a:buClr>
              <a:buSzPct val="65000"/>
              <a:buFont typeface="Wingdings"/>
              <a:buChar char=""/>
              <a:tabLst>
                <a:tab pos="1035050" algn="l"/>
                <a:tab pos="1035685" algn="l"/>
              </a:tabLst>
            </a:pPr>
            <a:r>
              <a:rPr dirty="0" sz="2000" spc="-55">
                <a:solidFill>
                  <a:srgbClr val="004D25"/>
                </a:solidFill>
                <a:latin typeface="Times New Roman"/>
                <a:cs typeface="Times New Roman"/>
              </a:rPr>
              <a:t>L’apprentissage </a:t>
            </a:r>
            <a:r>
              <a:rPr dirty="0" sz="2000" spc="-35">
                <a:solidFill>
                  <a:srgbClr val="004D25"/>
                </a:solidFill>
                <a:latin typeface="Times New Roman"/>
                <a:cs typeface="Times New Roman"/>
              </a:rPr>
              <a:t>des </a:t>
            </a:r>
            <a:r>
              <a:rPr dirty="0" sz="2000" spc="-50">
                <a:solidFill>
                  <a:srgbClr val="004D25"/>
                </a:solidFill>
                <a:latin typeface="Times New Roman"/>
                <a:cs typeface="Times New Roman"/>
              </a:rPr>
              <a:t>spatialités </a:t>
            </a:r>
            <a:r>
              <a:rPr dirty="0" sz="2000" spc="-35">
                <a:solidFill>
                  <a:srgbClr val="004D25"/>
                </a:solidFill>
                <a:latin typeface="Times New Roman"/>
                <a:cs typeface="Times New Roman"/>
              </a:rPr>
              <a:t>des </a:t>
            </a:r>
            <a:r>
              <a:rPr dirty="0" sz="2000" spc="-70">
                <a:solidFill>
                  <a:srgbClr val="004D25"/>
                </a:solidFill>
                <a:latin typeface="Times New Roman"/>
                <a:cs typeface="Times New Roman"/>
              </a:rPr>
              <a:t>filles </a:t>
            </a:r>
            <a:r>
              <a:rPr dirty="0" sz="2000" spc="-35">
                <a:solidFill>
                  <a:srgbClr val="004D25"/>
                </a:solidFill>
                <a:latin typeface="Times New Roman"/>
                <a:cs typeface="Times New Roman"/>
              </a:rPr>
              <a:t>(tenir  </a:t>
            </a:r>
            <a:r>
              <a:rPr dirty="0" sz="2000" spc="-25">
                <a:solidFill>
                  <a:srgbClr val="004D25"/>
                </a:solidFill>
                <a:latin typeface="Times New Roman"/>
                <a:cs typeface="Times New Roman"/>
              </a:rPr>
              <a:t>moins </a:t>
            </a:r>
            <a:r>
              <a:rPr dirty="0" sz="2000" spc="-30">
                <a:solidFill>
                  <a:srgbClr val="004D25"/>
                </a:solidFill>
                <a:latin typeface="Times New Roman"/>
                <a:cs typeface="Times New Roman"/>
              </a:rPr>
              <a:t>de </a:t>
            </a:r>
            <a:r>
              <a:rPr dirty="0" sz="2000" spc="-60">
                <a:solidFill>
                  <a:srgbClr val="004D25"/>
                </a:solidFill>
                <a:latin typeface="Times New Roman"/>
                <a:cs typeface="Times New Roman"/>
              </a:rPr>
              <a:t>place, </a:t>
            </a:r>
            <a:r>
              <a:rPr dirty="0" sz="2000" spc="-40">
                <a:solidFill>
                  <a:srgbClr val="004D25"/>
                </a:solidFill>
                <a:latin typeface="Times New Roman"/>
                <a:cs typeface="Times New Roman"/>
              </a:rPr>
              <a:t>éviter </a:t>
            </a:r>
            <a:r>
              <a:rPr dirty="0" sz="2000" spc="-75">
                <a:solidFill>
                  <a:srgbClr val="004D25"/>
                </a:solidFill>
                <a:latin typeface="Times New Roman"/>
                <a:cs typeface="Times New Roman"/>
              </a:rPr>
              <a:t>le </a:t>
            </a:r>
            <a:r>
              <a:rPr dirty="0" sz="2000" spc="-25">
                <a:solidFill>
                  <a:srgbClr val="004D25"/>
                </a:solidFill>
                <a:latin typeface="Times New Roman"/>
                <a:cs typeface="Times New Roman"/>
              </a:rPr>
              <a:t>centre, </a:t>
            </a:r>
            <a:r>
              <a:rPr dirty="0" sz="2000" spc="-45">
                <a:solidFill>
                  <a:srgbClr val="004D25"/>
                </a:solidFill>
                <a:latin typeface="Times New Roman"/>
                <a:cs typeface="Times New Roman"/>
              </a:rPr>
              <a:t>esquiver </a:t>
            </a:r>
            <a:r>
              <a:rPr dirty="0" sz="2000" spc="-10">
                <a:solidFill>
                  <a:srgbClr val="004D25"/>
                </a:solidFill>
                <a:latin typeface="Times New Roman"/>
                <a:cs typeface="Times New Roman"/>
              </a:rPr>
              <a:t>plutôt  </a:t>
            </a:r>
            <a:r>
              <a:rPr dirty="0" sz="2000" spc="-30">
                <a:solidFill>
                  <a:srgbClr val="004D25"/>
                </a:solidFill>
                <a:latin typeface="Times New Roman"/>
                <a:cs typeface="Times New Roman"/>
              </a:rPr>
              <a:t>que</a:t>
            </a:r>
            <a:r>
              <a:rPr dirty="0" sz="2000" spc="-20">
                <a:solidFill>
                  <a:srgbClr val="004D25"/>
                </a:solidFill>
                <a:latin typeface="Times New Roman"/>
                <a:cs typeface="Times New Roman"/>
              </a:rPr>
              <a:t> </a:t>
            </a:r>
            <a:r>
              <a:rPr dirty="0" sz="2000" spc="-25">
                <a:solidFill>
                  <a:srgbClr val="004D25"/>
                </a:solidFill>
                <a:latin typeface="Times New Roman"/>
                <a:cs typeface="Times New Roman"/>
              </a:rPr>
              <a:t>percuter)</a:t>
            </a:r>
            <a:endParaRPr sz="2000">
              <a:latin typeface="Times New Roman"/>
              <a:cs typeface="Times New Roman"/>
            </a:endParaRPr>
          </a:p>
          <a:p>
            <a:pPr lvl="2" marL="1035050" marR="269875" indent="-351790">
              <a:lnSpc>
                <a:spcPct val="100000"/>
              </a:lnSpc>
              <a:spcBef>
                <a:spcPts val="480"/>
              </a:spcBef>
              <a:buClr>
                <a:srgbClr val="CC9900"/>
              </a:buClr>
              <a:buSzPct val="65000"/>
              <a:buFont typeface="Wingdings"/>
              <a:buChar char=""/>
              <a:tabLst>
                <a:tab pos="1035050" algn="l"/>
                <a:tab pos="1035685" algn="l"/>
              </a:tabLst>
            </a:pPr>
            <a:r>
              <a:rPr dirty="0" sz="2000" spc="-25">
                <a:solidFill>
                  <a:srgbClr val="004D25"/>
                </a:solidFill>
                <a:latin typeface="Times New Roman"/>
                <a:cs typeface="Times New Roman"/>
              </a:rPr>
              <a:t>Une </a:t>
            </a:r>
            <a:r>
              <a:rPr dirty="0" sz="2000" spc="-15">
                <a:solidFill>
                  <a:srgbClr val="004D25"/>
                </a:solidFill>
                <a:latin typeface="Times New Roman"/>
                <a:cs typeface="Times New Roman"/>
              </a:rPr>
              <a:t>cour </a:t>
            </a:r>
            <a:r>
              <a:rPr dirty="0" sz="2000" spc="-40">
                <a:solidFill>
                  <a:srgbClr val="004D25"/>
                </a:solidFill>
                <a:latin typeface="Times New Roman"/>
                <a:cs typeface="Times New Roman"/>
              </a:rPr>
              <a:t>sans </a:t>
            </a:r>
            <a:r>
              <a:rPr dirty="0" sz="2000" spc="-25">
                <a:solidFill>
                  <a:srgbClr val="004D25"/>
                </a:solidFill>
                <a:latin typeface="Times New Roman"/>
                <a:cs typeface="Times New Roman"/>
              </a:rPr>
              <a:t>terrain </a:t>
            </a:r>
            <a:r>
              <a:rPr dirty="0" sz="2000" spc="-40">
                <a:solidFill>
                  <a:srgbClr val="004D25"/>
                </a:solidFill>
                <a:latin typeface="Times New Roman"/>
                <a:cs typeface="Times New Roman"/>
              </a:rPr>
              <a:t>sans ballon </a:t>
            </a:r>
            <a:r>
              <a:rPr dirty="0" sz="2000" spc="-30">
                <a:solidFill>
                  <a:srgbClr val="004D25"/>
                </a:solidFill>
                <a:latin typeface="Times New Roman"/>
                <a:cs typeface="Times New Roman"/>
              </a:rPr>
              <a:t>entraîne </a:t>
            </a:r>
            <a:r>
              <a:rPr dirty="0" sz="2000" spc="-25">
                <a:solidFill>
                  <a:srgbClr val="004D25"/>
                </a:solidFill>
                <a:latin typeface="Times New Roman"/>
                <a:cs typeface="Times New Roman"/>
              </a:rPr>
              <a:t>de  </a:t>
            </a:r>
            <a:r>
              <a:rPr dirty="0" sz="2000" spc="-45">
                <a:solidFill>
                  <a:srgbClr val="004D25"/>
                </a:solidFill>
                <a:latin typeface="Times New Roman"/>
                <a:cs typeface="Times New Roman"/>
              </a:rPr>
              <a:t>nouvelles </a:t>
            </a:r>
            <a:r>
              <a:rPr dirty="0" sz="2000" spc="-30">
                <a:solidFill>
                  <a:srgbClr val="004D25"/>
                </a:solidFill>
                <a:latin typeface="Times New Roman"/>
                <a:cs typeface="Times New Roman"/>
              </a:rPr>
              <a:t>configuration </a:t>
            </a:r>
            <a:r>
              <a:rPr dirty="0" sz="2000" spc="-25">
                <a:solidFill>
                  <a:srgbClr val="004D25"/>
                </a:solidFill>
                <a:latin typeface="Times New Roman"/>
                <a:cs typeface="Times New Roman"/>
              </a:rPr>
              <a:t>dans </a:t>
            </a:r>
            <a:r>
              <a:rPr dirty="0" sz="2000" spc="-60">
                <a:solidFill>
                  <a:srgbClr val="004D25"/>
                </a:solidFill>
                <a:latin typeface="Times New Roman"/>
                <a:cs typeface="Times New Roman"/>
              </a:rPr>
              <a:t>l’utilisation </a:t>
            </a:r>
            <a:r>
              <a:rPr dirty="0" sz="2000" spc="-25">
                <a:solidFill>
                  <a:srgbClr val="004D25"/>
                </a:solidFill>
                <a:latin typeface="Times New Roman"/>
                <a:cs typeface="Times New Roman"/>
              </a:rPr>
              <a:t>de  </a:t>
            </a:r>
            <a:r>
              <a:rPr dirty="0" sz="2000" spc="-75">
                <a:solidFill>
                  <a:srgbClr val="004D25"/>
                </a:solidFill>
                <a:latin typeface="Times New Roman"/>
                <a:cs typeface="Times New Roman"/>
              </a:rPr>
              <a:t>l’espace </a:t>
            </a:r>
            <a:r>
              <a:rPr dirty="0" sz="2000" spc="-55">
                <a:solidFill>
                  <a:srgbClr val="004D25"/>
                </a:solidFill>
                <a:latin typeface="Times New Roman"/>
                <a:cs typeface="Times New Roman"/>
              </a:rPr>
              <a:t>(exemple </a:t>
            </a:r>
            <a:r>
              <a:rPr dirty="0" sz="2000" spc="-90">
                <a:solidFill>
                  <a:srgbClr val="004D25"/>
                </a:solidFill>
                <a:latin typeface="Times New Roman"/>
                <a:cs typeface="Times New Roman"/>
              </a:rPr>
              <a:t>la </a:t>
            </a:r>
            <a:r>
              <a:rPr dirty="0" sz="2000" spc="-20">
                <a:solidFill>
                  <a:srgbClr val="004D25"/>
                </a:solidFill>
                <a:latin typeface="Times New Roman"/>
                <a:cs typeface="Times New Roman"/>
              </a:rPr>
              <a:t>boîte </a:t>
            </a:r>
            <a:r>
              <a:rPr dirty="0" sz="2000" spc="-75">
                <a:solidFill>
                  <a:srgbClr val="004D25"/>
                </a:solidFill>
                <a:latin typeface="Times New Roman"/>
                <a:cs typeface="Times New Roman"/>
              </a:rPr>
              <a:t>à</a:t>
            </a:r>
            <a:r>
              <a:rPr dirty="0" sz="2000" spc="215">
                <a:solidFill>
                  <a:srgbClr val="004D25"/>
                </a:solidFill>
                <a:latin typeface="Times New Roman"/>
                <a:cs typeface="Times New Roman"/>
              </a:rPr>
              <a:t> </a:t>
            </a:r>
            <a:r>
              <a:rPr dirty="0" sz="2000" spc="-40">
                <a:solidFill>
                  <a:srgbClr val="004D25"/>
                </a:solidFill>
                <a:latin typeface="Times New Roman"/>
                <a:cs typeface="Times New Roman"/>
              </a:rPr>
              <a:t>jouer)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6286500" y="785748"/>
            <a:ext cx="2470911" cy="17145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6286500" y="2500248"/>
            <a:ext cx="2500376" cy="178600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6286500" y="4286212"/>
            <a:ext cx="2571750" cy="168211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52094" y="277495"/>
            <a:ext cx="8037195" cy="1001394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3216275" marR="5080" indent="-3204210">
              <a:lnSpc>
                <a:spcPct val="100000"/>
              </a:lnSpc>
              <a:spcBef>
                <a:spcPts val="100"/>
              </a:spcBef>
            </a:pPr>
            <a:r>
              <a:rPr dirty="0" sz="3200" spc="-30"/>
              <a:t>Equipements </a:t>
            </a:r>
            <a:r>
              <a:rPr dirty="0" sz="3200" spc="-25"/>
              <a:t>et </a:t>
            </a:r>
            <a:r>
              <a:rPr dirty="0" sz="3200" spc="-80"/>
              <a:t>espaces </a:t>
            </a:r>
            <a:r>
              <a:rPr dirty="0" sz="3200" spc="-70"/>
              <a:t>publics </a:t>
            </a:r>
            <a:r>
              <a:rPr dirty="0" sz="3200" spc="-55"/>
              <a:t>destinés </a:t>
            </a:r>
            <a:r>
              <a:rPr dirty="0" sz="3200" spc="-100"/>
              <a:t>aux </a:t>
            </a:r>
            <a:r>
              <a:rPr dirty="0" sz="3200" spc="-85"/>
              <a:t>loisirs  </a:t>
            </a:r>
            <a:r>
              <a:rPr dirty="0" sz="3200" spc="-55"/>
              <a:t>des</a:t>
            </a:r>
            <a:r>
              <a:rPr dirty="0" sz="3200" spc="-20"/>
              <a:t> </a:t>
            </a:r>
            <a:r>
              <a:rPr dirty="0" sz="3200" spc="-70"/>
              <a:t>jeunes</a:t>
            </a:r>
            <a:endParaRPr sz="3200"/>
          </a:p>
        </p:txBody>
      </p:sp>
      <p:sp>
        <p:nvSpPr>
          <p:cNvPr id="3" name="object 3"/>
          <p:cNvSpPr txBox="1"/>
          <p:nvPr/>
        </p:nvSpPr>
        <p:spPr>
          <a:xfrm>
            <a:off x="402742" y="1413509"/>
            <a:ext cx="5945505" cy="4349115"/>
          </a:xfrm>
          <a:prstGeom prst="rect">
            <a:avLst/>
          </a:prstGeom>
        </p:spPr>
        <p:txBody>
          <a:bodyPr wrap="square" lIns="0" tIns="47625" rIns="0" bIns="0" rtlCol="0" vert="horz">
            <a:spAutoFit/>
          </a:bodyPr>
          <a:lstStyle/>
          <a:p>
            <a:pPr marL="355600" marR="159385" indent="-342900">
              <a:lnSpc>
                <a:spcPts val="2160"/>
              </a:lnSpc>
              <a:spcBef>
                <a:spcPts val="375"/>
              </a:spcBef>
              <a:buClr>
                <a:srgbClr val="CC9900"/>
              </a:buClr>
              <a:buSzPct val="65000"/>
              <a:buFont typeface="Wingdings"/>
              <a:buChar char=""/>
              <a:tabLst>
                <a:tab pos="354965" algn="l"/>
                <a:tab pos="355600" algn="l"/>
              </a:tabLst>
            </a:pPr>
            <a:r>
              <a:rPr dirty="0" sz="2000" spc="105">
                <a:solidFill>
                  <a:srgbClr val="006633"/>
                </a:solidFill>
                <a:latin typeface="Times New Roman"/>
                <a:cs typeface="Times New Roman"/>
              </a:rPr>
              <a:t>3/4 </a:t>
            </a:r>
            <a:r>
              <a:rPr dirty="0" sz="2000" spc="-35">
                <a:solidFill>
                  <a:srgbClr val="006633"/>
                </a:solidFill>
                <a:latin typeface="Times New Roman"/>
                <a:cs typeface="Times New Roman"/>
              </a:rPr>
              <a:t>des </a:t>
            </a:r>
            <a:r>
              <a:rPr dirty="0" sz="2000" spc="-30">
                <a:solidFill>
                  <a:srgbClr val="006633"/>
                </a:solidFill>
                <a:latin typeface="Times New Roman"/>
                <a:cs typeface="Times New Roman"/>
              </a:rPr>
              <a:t>dépenses </a:t>
            </a:r>
            <a:r>
              <a:rPr dirty="0" sz="2000" spc="-40">
                <a:solidFill>
                  <a:srgbClr val="006633"/>
                </a:solidFill>
                <a:latin typeface="Times New Roman"/>
                <a:cs typeface="Times New Roman"/>
              </a:rPr>
              <a:t>publiques </a:t>
            </a:r>
            <a:r>
              <a:rPr dirty="0" sz="2000" spc="-10">
                <a:solidFill>
                  <a:srgbClr val="006633"/>
                </a:solidFill>
                <a:latin typeface="Times New Roman"/>
                <a:cs typeface="Times New Roman"/>
              </a:rPr>
              <a:t>profitent </a:t>
            </a:r>
            <a:r>
              <a:rPr dirty="0" sz="2000" spc="-65">
                <a:solidFill>
                  <a:srgbClr val="006633"/>
                </a:solidFill>
                <a:latin typeface="Times New Roman"/>
                <a:cs typeface="Times New Roman"/>
              </a:rPr>
              <a:t>aux </a:t>
            </a:r>
            <a:r>
              <a:rPr dirty="0" sz="2000" spc="-40">
                <a:solidFill>
                  <a:srgbClr val="006633"/>
                </a:solidFill>
                <a:latin typeface="Times New Roman"/>
                <a:cs typeface="Times New Roman"/>
              </a:rPr>
              <a:t>garçons, </a:t>
            </a:r>
            <a:r>
              <a:rPr dirty="0" sz="2000" spc="-5">
                <a:solidFill>
                  <a:srgbClr val="006633"/>
                </a:solidFill>
                <a:latin typeface="Times New Roman"/>
                <a:cs typeface="Times New Roman"/>
              </a:rPr>
              <a:t>tous  </a:t>
            </a:r>
            <a:r>
              <a:rPr dirty="0" sz="2000" spc="-30">
                <a:solidFill>
                  <a:srgbClr val="006633"/>
                </a:solidFill>
                <a:latin typeface="Times New Roman"/>
                <a:cs typeface="Times New Roman"/>
              </a:rPr>
              <a:t>équipements </a:t>
            </a:r>
            <a:r>
              <a:rPr dirty="0" sz="2000" spc="-15">
                <a:solidFill>
                  <a:srgbClr val="006633"/>
                </a:solidFill>
                <a:latin typeface="Times New Roman"/>
                <a:cs typeface="Times New Roman"/>
              </a:rPr>
              <a:t>et </a:t>
            </a:r>
            <a:r>
              <a:rPr dirty="0" sz="2000" spc="-55">
                <a:solidFill>
                  <a:srgbClr val="006633"/>
                </a:solidFill>
                <a:latin typeface="Times New Roman"/>
                <a:cs typeface="Times New Roman"/>
              </a:rPr>
              <a:t>loisirs</a:t>
            </a:r>
            <a:r>
              <a:rPr dirty="0" sz="2000" spc="20">
                <a:solidFill>
                  <a:srgbClr val="006633"/>
                </a:solidFill>
                <a:latin typeface="Times New Roman"/>
                <a:cs typeface="Times New Roman"/>
              </a:rPr>
              <a:t> </a:t>
            </a:r>
            <a:r>
              <a:rPr dirty="0" sz="2000" spc="-15">
                <a:solidFill>
                  <a:srgbClr val="006633"/>
                </a:solidFill>
                <a:latin typeface="Times New Roman"/>
                <a:cs typeface="Times New Roman"/>
              </a:rPr>
              <a:t>confondus,</a:t>
            </a:r>
            <a:endParaRPr sz="2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0"/>
              </a:spcBef>
              <a:buClr>
                <a:srgbClr val="CC9900"/>
              </a:buClr>
              <a:buFont typeface="Wingdings"/>
              <a:buChar char=""/>
            </a:pPr>
            <a:endParaRPr sz="245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buClr>
                <a:srgbClr val="CC9900"/>
              </a:buClr>
              <a:buSzPct val="65000"/>
              <a:buFont typeface="Wingdings"/>
              <a:buChar char=""/>
              <a:tabLst>
                <a:tab pos="354965" algn="l"/>
                <a:tab pos="355600" algn="l"/>
              </a:tabLst>
            </a:pPr>
            <a:r>
              <a:rPr dirty="0" sz="2000" spc="-60">
                <a:solidFill>
                  <a:srgbClr val="006633"/>
                </a:solidFill>
                <a:latin typeface="Times New Roman"/>
                <a:cs typeface="Times New Roman"/>
              </a:rPr>
              <a:t>Les </a:t>
            </a:r>
            <a:r>
              <a:rPr dirty="0" sz="2000" spc="-75">
                <a:solidFill>
                  <a:srgbClr val="006633"/>
                </a:solidFill>
                <a:latin typeface="Times New Roman"/>
                <a:cs typeface="Times New Roman"/>
              </a:rPr>
              <a:t>filles </a:t>
            </a:r>
            <a:r>
              <a:rPr dirty="0" sz="2000" spc="-15">
                <a:solidFill>
                  <a:srgbClr val="006633"/>
                </a:solidFill>
                <a:latin typeface="Times New Roman"/>
                <a:cs typeface="Times New Roman"/>
              </a:rPr>
              <a:t>décrochent </a:t>
            </a:r>
            <a:r>
              <a:rPr dirty="0" sz="2000" spc="-40">
                <a:solidFill>
                  <a:srgbClr val="006633"/>
                </a:solidFill>
                <a:latin typeface="Times New Roman"/>
                <a:cs typeface="Times New Roman"/>
              </a:rPr>
              <a:t>massivement </a:t>
            </a:r>
            <a:r>
              <a:rPr dirty="0" sz="2000" spc="-75">
                <a:solidFill>
                  <a:srgbClr val="006633"/>
                </a:solidFill>
                <a:latin typeface="Times New Roman"/>
                <a:cs typeface="Times New Roman"/>
              </a:rPr>
              <a:t>à </a:t>
            </a:r>
            <a:r>
              <a:rPr dirty="0" sz="2000" spc="-25">
                <a:solidFill>
                  <a:srgbClr val="006633"/>
                </a:solidFill>
                <a:latin typeface="Times New Roman"/>
                <a:cs typeface="Times New Roman"/>
              </a:rPr>
              <a:t>partir de </a:t>
            </a:r>
            <a:r>
              <a:rPr dirty="0" sz="2000" spc="-85">
                <a:solidFill>
                  <a:srgbClr val="006633"/>
                </a:solidFill>
                <a:latin typeface="Times New Roman"/>
                <a:cs typeface="Times New Roman"/>
              </a:rPr>
              <a:t>la</a:t>
            </a:r>
            <a:r>
              <a:rPr dirty="0" sz="2000" spc="270">
                <a:solidFill>
                  <a:srgbClr val="006633"/>
                </a:solidFill>
                <a:latin typeface="Times New Roman"/>
                <a:cs typeface="Times New Roman"/>
              </a:rPr>
              <a:t> </a:t>
            </a:r>
            <a:r>
              <a:rPr dirty="0" sz="2000" spc="-20">
                <a:solidFill>
                  <a:srgbClr val="006633"/>
                </a:solidFill>
                <a:latin typeface="Times New Roman"/>
                <a:cs typeface="Times New Roman"/>
              </a:rPr>
              <a:t>6</a:t>
            </a:r>
            <a:r>
              <a:rPr dirty="0" baseline="25641" sz="1950" spc="-30">
                <a:solidFill>
                  <a:srgbClr val="006633"/>
                </a:solidFill>
                <a:latin typeface="Times New Roman"/>
                <a:cs typeface="Times New Roman"/>
              </a:rPr>
              <a:t>ème</a:t>
            </a:r>
            <a:endParaRPr baseline="25641" sz="195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5"/>
              </a:spcBef>
              <a:buClr>
                <a:srgbClr val="CC9900"/>
              </a:buClr>
              <a:buFont typeface="Wingdings"/>
              <a:buChar char=""/>
            </a:pPr>
            <a:endParaRPr sz="2700">
              <a:latin typeface="Times New Roman"/>
              <a:cs typeface="Times New Roman"/>
            </a:endParaRPr>
          </a:p>
          <a:p>
            <a:pPr marL="355600" marR="5080" indent="-342900">
              <a:lnSpc>
                <a:spcPct val="90000"/>
              </a:lnSpc>
              <a:spcBef>
                <a:spcPts val="5"/>
              </a:spcBef>
              <a:buClr>
                <a:srgbClr val="CC9900"/>
              </a:buClr>
              <a:buSzPct val="65000"/>
              <a:buFont typeface="Wingdings"/>
              <a:buChar char=""/>
              <a:tabLst>
                <a:tab pos="354965" algn="l"/>
                <a:tab pos="355600" algn="l"/>
              </a:tabLst>
            </a:pPr>
            <a:r>
              <a:rPr dirty="0" sz="2000" spc="-60">
                <a:solidFill>
                  <a:srgbClr val="006633"/>
                </a:solidFill>
                <a:latin typeface="Times New Roman"/>
                <a:cs typeface="Times New Roman"/>
              </a:rPr>
              <a:t>Les </a:t>
            </a:r>
            <a:r>
              <a:rPr dirty="0" sz="2000" spc="-30">
                <a:solidFill>
                  <a:srgbClr val="006633"/>
                </a:solidFill>
                <a:latin typeface="Times New Roman"/>
                <a:cs typeface="Times New Roman"/>
              </a:rPr>
              <a:t>équipements de </a:t>
            </a:r>
            <a:r>
              <a:rPr dirty="0" sz="2000" spc="-55">
                <a:solidFill>
                  <a:srgbClr val="006633"/>
                </a:solidFill>
                <a:latin typeface="Times New Roman"/>
                <a:cs typeface="Times New Roman"/>
              </a:rPr>
              <a:t>loisirs </a:t>
            </a:r>
            <a:r>
              <a:rPr dirty="0" sz="2000" spc="-25">
                <a:solidFill>
                  <a:srgbClr val="006633"/>
                </a:solidFill>
                <a:latin typeface="Times New Roman"/>
                <a:cs typeface="Times New Roman"/>
              </a:rPr>
              <a:t>sportifs </a:t>
            </a:r>
            <a:r>
              <a:rPr dirty="0" sz="2000" spc="-75">
                <a:solidFill>
                  <a:srgbClr val="006633"/>
                </a:solidFill>
                <a:latin typeface="Times New Roman"/>
                <a:cs typeface="Times New Roman"/>
              </a:rPr>
              <a:t>d’accès </a:t>
            </a:r>
            <a:r>
              <a:rPr dirty="0" sz="2000" spc="-50">
                <a:solidFill>
                  <a:srgbClr val="006633"/>
                </a:solidFill>
                <a:latin typeface="Times New Roman"/>
                <a:cs typeface="Times New Roman"/>
              </a:rPr>
              <a:t>libre  </a:t>
            </a:r>
            <a:r>
              <a:rPr dirty="0" sz="2000" spc="-45">
                <a:solidFill>
                  <a:srgbClr val="006633"/>
                </a:solidFill>
                <a:latin typeface="Times New Roman"/>
                <a:cs typeface="Times New Roman"/>
              </a:rPr>
              <a:t>(skateparks, </a:t>
            </a:r>
            <a:r>
              <a:rPr dirty="0" sz="2000" spc="-50">
                <a:solidFill>
                  <a:srgbClr val="006633"/>
                </a:solidFill>
                <a:latin typeface="Times New Roman"/>
                <a:cs typeface="Times New Roman"/>
              </a:rPr>
              <a:t>citystades) </a:t>
            </a:r>
            <a:r>
              <a:rPr dirty="0" sz="2000" spc="5">
                <a:solidFill>
                  <a:srgbClr val="006633"/>
                </a:solidFill>
                <a:latin typeface="Times New Roman"/>
                <a:cs typeface="Times New Roman"/>
              </a:rPr>
              <a:t>sont </a:t>
            </a:r>
            <a:r>
              <a:rPr dirty="0" sz="2000" spc="-45">
                <a:solidFill>
                  <a:srgbClr val="006633"/>
                </a:solidFill>
                <a:latin typeface="Times New Roman"/>
                <a:cs typeface="Times New Roman"/>
              </a:rPr>
              <a:t>exclusivement </a:t>
            </a:r>
            <a:r>
              <a:rPr dirty="0" sz="2000" spc="-30">
                <a:solidFill>
                  <a:srgbClr val="006633"/>
                </a:solidFill>
                <a:latin typeface="Times New Roman"/>
                <a:cs typeface="Times New Roman"/>
              </a:rPr>
              <a:t>occupés </a:t>
            </a:r>
            <a:r>
              <a:rPr dirty="0" sz="2000" spc="-25">
                <a:solidFill>
                  <a:srgbClr val="006633"/>
                </a:solidFill>
                <a:latin typeface="Times New Roman"/>
                <a:cs typeface="Times New Roman"/>
              </a:rPr>
              <a:t>par  </a:t>
            </a:r>
            <a:r>
              <a:rPr dirty="0" sz="2000" spc="-65">
                <a:solidFill>
                  <a:srgbClr val="006633"/>
                </a:solidFill>
                <a:latin typeface="Times New Roman"/>
                <a:cs typeface="Times New Roman"/>
              </a:rPr>
              <a:t>les </a:t>
            </a:r>
            <a:r>
              <a:rPr dirty="0" sz="2000" spc="-40">
                <a:solidFill>
                  <a:srgbClr val="006633"/>
                </a:solidFill>
                <a:latin typeface="Times New Roman"/>
                <a:cs typeface="Times New Roman"/>
              </a:rPr>
              <a:t>garçons, </a:t>
            </a:r>
            <a:r>
              <a:rPr dirty="0" sz="2000" spc="-65">
                <a:solidFill>
                  <a:srgbClr val="006633"/>
                </a:solidFill>
                <a:latin typeface="Times New Roman"/>
                <a:cs typeface="Times New Roman"/>
              </a:rPr>
              <a:t>ainsi </a:t>
            </a:r>
            <a:r>
              <a:rPr dirty="0" sz="2000" spc="-30">
                <a:solidFill>
                  <a:srgbClr val="006633"/>
                </a:solidFill>
                <a:latin typeface="Times New Roman"/>
                <a:cs typeface="Times New Roman"/>
              </a:rPr>
              <a:t>que </a:t>
            </a:r>
            <a:r>
              <a:rPr dirty="0" sz="2000" spc="-65">
                <a:solidFill>
                  <a:srgbClr val="006633"/>
                </a:solidFill>
                <a:latin typeface="Times New Roman"/>
                <a:cs typeface="Times New Roman"/>
              </a:rPr>
              <a:t>les </a:t>
            </a:r>
            <a:r>
              <a:rPr dirty="0" sz="2000" spc="-75">
                <a:solidFill>
                  <a:srgbClr val="006633"/>
                </a:solidFill>
                <a:latin typeface="Times New Roman"/>
                <a:cs typeface="Times New Roman"/>
              </a:rPr>
              <a:t>lieux </a:t>
            </a:r>
            <a:r>
              <a:rPr dirty="0" sz="2000" spc="-25">
                <a:solidFill>
                  <a:srgbClr val="006633"/>
                </a:solidFill>
                <a:latin typeface="Times New Roman"/>
                <a:cs typeface="Times New Roman"/>
              </a:rPr>
              <a:t>de répétitions </a:t>
            </a:r>
            <a:r>
              <a:rPr dirty="0" sz="2000" spc="-15">
                <a:solidFill>
                  <a:srgbClr val="006633"/>
                </a:solidFill>
                <a:latin typeface="Times New Roman"/>
                <a:cs typeface="Times New Roman"/>
              </a:rPr>
              <a:t>et </a:t>
            </a:r>
            <a:r>
              <a:rPr dirty="0" sz="2000" spc="-65">
                <a:solidFill>
                  <a:srgbClr val="006633"/>
                </a:solidFill>
                <a:latin typeface="Times New Roman"/>
                <a:cs typeface="Times New Roman"/>
              </a:rPr>
              <a:t>les </a:t>
            </a:r>
            <a:r>
              <a:rPr dirty="0" sz="2000" spc="-40">
                <a:solidFill>
                  <a:srgbClr val="006633"/>
                </a:solidFill>
                <a:latin typeface="Times New Roman"/>
                <a:cs typeface="Times New Roman"/>
              </a:rPr>
              <a:t>scènes  </a:t>
            </a:r>
            <a:r>
              <a:rPr dirty="0" sz="2000" spc="-35">
                <a:solidFill>
                  <a:srgbClr val="006633"/>
                </a:solidFill>
                <a:latin typeface="Times New Roman"/>
                <a:cs typeface="Times New Roman"/>
              </a:rPr>
              <a:t>des </a:t>
            </a:r>
            <a:r>
              <a:rPr dirty="0" sz="2000" spc="-270">
                <a:solidFill>
                  <a:srgbClr val="006633"/>
                </a:solidFill>
                <a:latin typeface="Times New Roman"/>
                <a:cs typeface="Times New Roman"/>
              </a:rPr>
              <a:t>« </a:t>
            </a:r>
            <a:r>
              <a:rPr dirty="0" sz="2000" spc="-40">
                <a:solidFill>
                  <a:srgbClr val="006633"/>
                </a:solidFill>
                <a:latin typeface="Times New Roman"/>
                <a:cs typeface="Times New Roman"/>
              </a:rPr>
              <a:t>musiques </a:t>
            </a:r>
            <a:r>
              <a:rPr dirty="0" sz="2000" spc="-60">
                <a:solidFill>
                  <a:srgbClr val="006633"/>
                </a:solidFill>
                <a:latin typeface="Times New Roman"/>
                <a:cs typeface="Times New Roman"/>
              </a:rPr>
              <a:t>amplifiées </a:t>
            </a:r>
            <a:r>
              <a:rPr dirty="0" sz="2000" spc="-270">
                <a:solidFill>
                  <a:srgbClr val="006633"/>
                </a:solidFill>
                <a:latin typeface="Times New Roman"/>
                <a:cs typeface="Times New Roman"/>
              </a:rPr>
              <a:t>» </a:t>
            </a:r>
            <a:r>
              <a:rPr dirty="0" sz="2000" spc="-40">
                <a:solidFill>
                  <a:srgbClr val="006633"/>
                </a:solidFill>
                <a:latin typeface="Times New Roman"/>
                <a:cs typeface="Times New Roman"/>
              </a:rPr>
              <a:t>(Rockschool,</a:t>
            </a:r>
            <a:r>
              <a:rPr dirty="0" sz="2000" spc="160">
                <a:solidFill>
                  <a:srgbClr val="006633"/>
                </a:solidFill>
                <a:latin typeface="Times New Roman"/>
                <a:cs typeface="Times New Roman"/>
              </a:rPr>
              <a:t> </a:t>
            </a:r>
            <a:r>
              <a:rPr dirty="0" sz="2000" spc="-95">
                <a:solidFill>
                  <a:srgbClr val="006633"/>
                </a:solidFill>
                <a:latin typeface="Times New Roman"/>
                <a:cs typeface="Times New Roman"/>
              </a:rPr>
              <a:t>SMAC).</a:t>
            </a:r>
            <a:endParaRPr sz="2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buClr>
                <a:srgbClr val="CC9900"/>
              </a:buClr>
              <a:buFont typeface="Wingdings"/>
              <a:buChar char=""/>
            </a:pPr>
            <a:endParaRPr sz="2500">
              <a:latin typeface="Times New Roman"/>
              <a:cs typeface="Times New Roman"/>
            </a:endParaRPr>
          </a:p>
          <a:p>
            <a:pPr marL="355600" indent="-342900">
              <a:lnSpc>
                <a:spcPts val="2280"/>
              </a:lnSpc>
              <a:spcBef>
                <a:spcPts val="5"/>
              </a:spcBef>
              <a:buClr>
                <a:srgbClr val="CC9900"/>
              </a:buClr>
              <a:buSzPct val="65000"/>
              <a:buFont typeface="Wingdings"/>
              <a:buChar char=""/>
              <a:tabLst>
                <a:tab pos="354965" algn="l"/>
                <a:tab pos="355600" algn="l"/>
              </a:tabLst>
            </a:pPr>
            <a:r>
              <a:rPr dirty="0" sz="2000" spc="-60">
                <a:solidFill>
                  <a:srgbClr val="006633"/>
                </a:solidFill>
                <a:latin typeface="Times New Roman"/>
                <a:cs typeface="Times New Roman"/>
              </a:rPr>
              <a:t>Ces </a:t>
            </a:r>
            <a:r>
              <a:rPr dirty="0" sz="2000" spc="-75">
                <a:solidFill>
                  <a:srgbClr val="006633"/>
                </a:solidFill>
                <a:latin typeface="Times New Roman"/>
                <a:cs typeface="Times New Roman"/>
              </a:rPr>
              <a:t>lieux </a:t>
            </a:r>
            <a:r>
              <a:rPr dirty="0" sz="2000" spc="-5">
                <a:solidFill>
                  <a:srgbClr val="006633"/>
                </a:solidFill>
                <a:latin typeface="Times New Roman"/>
                <a:cs typeface="Times New Roman"/>
              </a:rPr>
              <a:t>fonctionnent </a:t>
            </a:r>
            <a:r>
              <a:rPr dirty="0" sz="2000" spc="-10">
                <a:solidFill>
                  <a:srgbClr val="006633"/>
                </a:solidFill>
                <a:latin typeface="Times New Roman"/>
                <a:cs typeface="Times New Roman"/>
              </a:rPr>
              <a:t>comment </a:t>
            </a:r>
            <a:r>
              <a:rPr dirty="0" sz="2000" spc="-35">
                <a:solidFill>
                  <a:srgbClr val="006633"/>
                </a:solidFill>
                <a:latin typeface="Times New Roman"/>
                <a:cs typeface="Times New Roman"/>
              </a:rPr>
              <a:t>des </a:t>
            </a:r>
            <a:r>
              <a:rPr dirty="0" sz="2000" spc="-270">
                <a:solidFill>
                  <a:srgbClr val="006633"/>
                </a:solidFill>
                <a:latin typeface="Times New Roman"/>
                <a:cs typeface="Times New Roman"/>
              </a:rPr>
              <a:t>« </a:t>
            </a:r>
            <a:r>
              <a:rPr dirty="0" sz="2000" spc="-50">
                <a:solidFill>
                  <a:srgbClr val="006633"/>
                </a:solidFill>
                <a:latin typeface="Times New Roman"/>
                <a:cs typeface="Times New Roman"/>
              </a:rPr>
              <a:t>Maisons-des</a:t>
            </a:r>
            <a:endParaRPr sz="2000">
              <a:latin typeface="Times New Roman"/>
              <a:cs typeface="Times New Roman"/>
            </a:endParaRPr>
          </a:p>
          <a:p>
            <a:pPr marL="355600">
              <a:lnSpc>
                <a:spcPts val="2280"/>
              </a:lnSpc>
            </a:pPr>
            <a:r>
              <a:rPr dirty="0" sz="2000" spc="-15">
                <a:solidFill>
                  <a:srgbClr val="006633"/>
                </a:solidFill>
                <a:latin typeface="Times New Roman"/>
                <a:cs typeface="Times New Roman"/>
              </a:rPr>
              <a:t>hommes </a:t>
            </a:r>
            <a:r>
              <a:rPr dirty="0" sz="2000" spc="-270">
                <a:solidFill>
                  <a:srgbClr val="006633"/>
                </a:solidFill>
                <a:latin typeface="Times New Roman"/>
                <a:cs typeface="Times New Roman"/>
              </a:rPr>
              <a:t>» </a:t>
            </a:r>
            <a:r>
              <a:rPr dirty="0" sz="2000" spc="-45">
                <a:solidFill>
                  <a:srgbClr val="006633"/>
                </a:solidFill>
                <a:latin typeface="Times New Roman"/>
                <a:cs typeface="Times New Roman"/>
              </a:rPr>
              <a:t>valorisant </a:t>
            </a:r>
            <a:r>
              <a:rPr dirty="0" sz="2000" spc="-65">
                <a:solidFill>
                  <a:srgbClr val="006633"/>
                </a:solidFill>
                <a:latin typeface="Times New Roman"/>
                <a:cs typeface="Times New Roman"/>
              </a:rPr>
              <a:t>les </a:t>
            </a:r>
            <a:r>
              <a:rPr dirty="0" sz="2000" spc="-35">
                <a:solidFill>
                  <a:srgbClr val="006633"/>
                </a:solidFill>
                <a:latin typeface="Times New Roman"/>
                <a:cs typeface="Times New Roman"/>
              </a:rPr>
              <a:t>garçons </a:t>
            </a:r>
            <a:r>
              <a:rPr dirty="0" sz="2000" spc="-70">
                <a:solidFill>
                  <a:srgbClr val="006633"/>
                </a:solidFill>
                <a:latin typeface="Times New Roman"/>
                <a:cs typeface="Times New Roman"/>
              </a:rPr>
              <a:t>virils </a:t>
            </a:r>
            <a:r>
              <a:rPr dirty="0" sz="2000" spc="-15">
                <a:solidFill>
                  <a:srgbClr val="006633"/>
                </a:solidFill>
                <a:latin typeface="Times New Roman"/>
                <a:cs typeface="Times New Roman"/>
              </a:rPr>
              <a:t>et</a:t>
            </a:r>
            <a:r>
              <a:rPr dirty="0" sz="2000" spc="225">
                <a:solidFill>
                  <a:srgbClr val="006633"/>
                </a:solidFill>
                <a:latin typeface="Times New Roman"/>
                <a:cs typeface="Times New Roman"/>
              </a:rPr>
              <a:t> </a:t>
            </a:r>
            <a:r>
              <a:rPr dirty="0" sz="2000" spc="-25">
                <a:solidFill>
                  <a:srgbClr val="006633"/>
                </a:solidFill>
                <a:latin typeface="Times New Roman"/>
                <a:cs typeface="Times New Roman"/>
              </a:rPr>
              <a:t>dominants.</a:t>
            </a:r>
            <a:endParaRPr sz="2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700">
              <a:latin typeface="Times New Roman"/>
              <a:cs typeface="Times New Roman"/>
            </a:endParaRPr>
          </a:p>
          <a:p>
            <a:pPr marL="1062355" marR="159385" indent="-885825">
              <a:lnSpc>
                <a:spcPts val="1510"/>
              </a:lnSpc>
            </a:pPr>
            <a:r>
              <a:rPr dirty="0" sz="1400" spc="-165" i="1">
                <a:solidFill>
                  <a:srgbClr val="006633"/>
                </a:solidFill>
                <a:latin typeface="Times New Roman"/>
                <a:cs typeface="Times New Roman"/>
              </a:rPr>
              <a:t>Pogramme </a:t>
            </a:r>
            <a:r>
              <a:rPr dirty="0" sz="1400" spc="-175" i="1">
                <a:solidFill>
                  <a:srgbClr val="006633"/>
                </a:solidFill>
                <a:latin typeface="Times New Roman"/>
                <a:cs typeface="Times New Roman"/>
              </a:rPr>
              <a:t>de </a:t>
            </a:r>
            <a:r>
              <a:rPr dirty="0" sz="1400" spc="-180" i="1">
                <a:solidFill>
                  <a:srgbClr val="006633"/>
                </a:solidFill>
                <a:latin typeface="Times New Roman"/>
                <a:cs typeface="Times New Roman"/>
              </a:rPr>
              <a:t>recherche </a:t>
            </a:r>
            <a:r>
              <a:rPr dirty="0" sz="1400" spc="-75" i="1">
                <a:solidFill>
                  <a:srgbClr val="006633"/>
                </a:solidFill>
                <a:latin typeface="Times New Roman"/>
                <a:cs typeface="Times New Roman"/>
              </a:rPr>
              <a:t>mixité </a:t>
            </a:r>
            <a:r>
              <a:rPr dirty="0" sz="1400" spc="-120" i="1">
                <a:solidFill>
                  <a:srgbClr val="006633"/>
                </a:solidFill>
                <a:latin typeface="Times New Roman"/>
                <a:cs typeface="Times New Roman"/>
              </a:rPr>
              <a:t>parité </a:t>
            </a:r>
            <a:r>
              <a:rPr dirty="0" sz="1400" spc="-180" i="1">
                <a:solidFill>
                  <a:srgbClr val="006633"/>
                </a:solidFill>
                <a:latin typeface="Times New Roman"/>
                <a:cs typeface="Times New Roman"/>
              </a:rPr>
              <a:t>genre </a:t>
            </a:r>
            <a:r>
              <a:rPr dirty="0" sz="1400" spc="-125" i="1">
                <a:solidFill>
                  <a:srgbClr val="006633"/>
                </a:solidFill>
                <a:latin typeface="Times New Roman"/>
                <a:cs typeface="Times New Roman"/>
              </a:rPr>
              <a:t>sur </a:t>
            </a:r>
            <a:r>
              <a:rPr dirty="0" sz="1400" spc="-145" i="1">
                <a:solidFill>
                  <a:srgbClr val="006633"/>
                </a:solidFill>
                <a:latin typeface="Times New Roman"/>
                <a:cs typeface="Times New Roman"/>
              </a:rPr>
              <a:t>les </a:t>
            </a:r>
            <a:r>
              <a:rPr dirty="0" sz="1400" spc="-175" i="1">
                <a:solidFill>
                  <a:srgbClr val="006633"/>
                </a:solidFill>
                <a:latin typeface="Times New Roman"/>
                <a:cs typeface="Times New Roman"/>
              </a:rPr>
              <a:t>espaces </a:t>
            </a:r>
            <a:r>
              <a:rPr dirty="0" sz="1400" spc="-130" i="1">
                <a:solidFill>
                  <a:srgbClr val="006633"/>
                </a:solidFill>
                <a:latin typeface="Times New Roman"/>
                <a:cs typeface="Times New Roman"/>
              </a:rPr>
              <a:t>publics </a:t>
            </a:r>
            <a:r>
              <a:rPr dirty="0" sz="1400" spc="-135" i="1">
                <a:solidFill>
                  <a:srgbClr val="006633"/>
                </a:solidFill>
                <a:latin typeface="Times New Roman"/>
                <a:cs typeface="Times New Roman"/>
              </a:rPr>
              <a:t>destinés </a:t>
            </a:r>
            <a:r>
              <a:rPr dirty="0" sz="1400" spc="-55" i="1">
                <a:solidFill>
                  <a:srgbClr val="006633"/>
                </a:solidFill>
                <a:latin typeface="Times New Roman"/>
                <a:cs typeface="Times New Roman"/>
              </a:rPr>
              <a:t>aux </a:t>
            </a:r>
            <a:r>
              <a:rPr dirty="0" sz="1400" spc="-120" i="1">
                <a:solidFill>
                  <a:srgbClr val="006633"/>
                </a:solidFill>
                <a:latin typeface="Times New Roman"/>
                <a:cs typeface="Times New Roman"/>
              </a:rPr>
              <a:t>loisirs </a:t>
            </a:r>
            <a:r>
              <a:rPr dirty="0" sz="1400" spc="-160" i="1">
                <a:solidFill>
                  <a:srgbClr val="006633"/>
                </a:solidFill>
                <a:latin typeface="Times New Roman"/>
                <a:cs typeface="Times New Roman"/>
              </a:rPr>
              <a:t>des </a:t>
            </a:r>
            <a:r>
              <a:rPr dirty="0" sz="1400" spc="-135" i="1">
                <a:solidFill>
                  <a:srgbClr val="006633"/>
                </a:solidFill>
                <a:latin typeface="Times New Roman"/>
                <a:cs typeface="Times New Roman"/>
              </a:rPr>
              <a:t>jeunes,  </a:t>
            </a:r>
            <a:r>
              <a:rPr dirty="0" sz="1400" spc="-45" i="1">
                <a:solidFill>
                  <a:srgbClr val="006633"/>
                </a:solidFill>
                <a:latin typeface="Times New Roman"/>
                <a:cs typeface="Times New Roman"/>
              </a:rPr>
              <a:t>2009, </a:t>
            </a:r>
            <a:r>
              <a:rPr dirty="0" sz="1400" spc="-20" i="1">
                <a:solidFill>
                  <a:srgbClr val="006633"/>
                </a:solidFill>
                <a:latin typeface="Times New Roman"/>
                <a:cs typeface="Times New Roman"/>
              </a:rPr>
              <a:t>CR </a:t>
            </a:r>
            <a:r>
              <a:rPr dirty="0" sz="1400" spc="-70" i="1">
                <a:solidFill>
                  <a:srgbClr val="006633"/>
                </a:solidFill>
                <a:latin typeface="Times New Roman"/>
                <a:cs typeface="Times New Roman"/>
              </a:rPr>
              <a:t>Aquitaine, </a:t>
            </a:r>
            <a:r>
              <a:rPr dirty="0" sz="1400" spc="-40" i="1">
                <a:solidFill>
                  <a:srgbClr val="006633"/>
                </a:solidFill>
                <a:latin typeface="Times New Roman"/>
                <a:cs typeface="Times New Roman"/>
              </a:rPr>
              <a:t>CG </a:t>
            </a:r>
            <a:r>
              <a:rPr dirty="0" sz="1400" spc="-114" i="1">
                <a:solidFill>
                  <a:srgbClr val="006633"/>
                </a:solidFill>
                <a:latin typeface="Times New Roman"/>
                <a:cs typeface="Times New Roman"/>
              </a:rPr>
              <a:t>Gironde, </a:t>
            </a:r>
            <a:r>
              <a:rPr dirty="0" sz="1400" spc="-125" i="1">
                <a:solidFill>
                  <a:srgbClr val="006633"/>
                </a:solidFill>
                <a:latin typeface="Times New Roman"/>
                <a:cs typeface="Times New Roman"/>
              </a:rPr>
              <a:t>mairies </a:t>
            </a:r>
            <a:r>
              <a:rPr dirty="0" sz="1400" spc="-175" i="1">
                <a:solidFill>
                  <a:srgbClr val="006633"/>
                </a:solidFill>
                <a:latin typeface="Times New Roman"/>
                <a:cs typeface="Times New Roman"/>
              </a:rPr>
              <a:t>de </a:t>
            </a:r>
            <a:r>
              <a:rPr dirty="0" sz="1400" spc="-130" i="1">
                <a:solidFill>
                  <a:srgbClr val="006633"/>
                </a:solidFill>
                <a:latin typeface="Times New Roman"/>
                <a:cs typeface="Times New Roman"/>
              </a:rPr>
              <a:t>Floirac et</a:t>
            </a:r>
            <a:r>
              <a:rPr dirty="0" sz="1400" spc="-95" i="1">
                <a:solidFill>
                  <a:srgbClr val="006633"/>
                </a:solidFill>
                <a:latin typeface="Times New Roman"/>
                <a:cs typeface="Times New Roman"/>
              </a:rPr>
              <a:t> </a:t>
            </a:r>
            <a:r>
              <a:rPr dirty="0" sz="1400" spc="-120" i="1">
                <a:solidFill>
                  <a:srgbClr val="006633"/>
                </a:solidFill>
                <a:latin typeface="Times New Roman"/>
                <a:cs typeface="Times New Roman"/>
              </a:rPr>
              <a:t>Blanquefort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6659626" y="1125600"/>
            <a:ext cx="2314575" cy="15843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6588125" y="2781300"/>
            <a:ext cx="2303526" cy="163360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6527292" y="4735067"/>
            <a:ext cx="860551" cy="2438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6517513" y="4725161"/>
            <a:ext cx="2301875" cy="0"/>
          </a:xfrm>
          <a:custGeom>
            <a:avLst/>
            <a:gdLst/>
            <a:ahLst/>
            <a:cxnLst/>
            <a:rect l="l" t="t" r="r" b="b"/>
            <a:pathLst>
              <a:path w="2301875" h="0">
                <a:moveTo>
                  <a:pt x="0" y="0"/>
                </a:moveTo>
                <a:lnTo>
                  <a:pt x="230187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6517513" y="4725161"/>
            <a:ext cx="0" cy="1367155"/>
          </a:xfrm>
          <a:custGeom>
            <a:avLst/>
            <a:gdLst/>
            <a:ahLst/>
            <a:cxnLst/>
            <a:rect l="l" t="t" r="r" b="b"/>
            <a:pathLst>
              <a:path w="0" h="1367154">
                <a:moveTo>
                  <a:pt x="0" y="0"/>
                </a:moveTo>
                <a:lnTo>
                  <a:pt x="0" y="1366901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6517513" y="6092063"/>
            <a:ext cx="2301875" cy="0"/>
          </a:xfrm>
          <a:custGeom>
            <a:avLst/>
            <a:gdLst/>
            <a:ahLst/>
            <a:cxnLst/>
            <a:rect l="l" t="t" r="r" b="b"/>
            <a:pathLst>
              <a:path w="2301875" h="0">
                <a:moveTo>
                  <a:pt x="0" y="0"/>
                </a:moveTo>
                <a:lnTo>
                  <a:pt x="230187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8819388" y="4725161"/>
            <a:ext cx="0" cy="1367155"/>
          </a:xfrm>
          <a:custGeom>
            <a:avLst/>
            <a:gdLst/>
            <a:ahLst/>
            <a:cxnLst/>
            <a:rect l="l" t="t" r="r" b="b"/>
            <a:pathLst>
              <a:path w="0" h="1367154">
                <a:moveTo>
                  <a:pt x="0" y="1366901"/>
                </a:moveTo>
                <a:lnTo>
                  <a:pt x="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6588125" y="4365561"/>
            <a:ext cx="2305050" cy="1728851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495425" y="268351"/>
            <a:ext cx="6155055" cy="66548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015489" algn="l"/>
                <a:tab pos="2487295" algn="l"/>
                <a:tab pos="4740275" algn="l"/>
              </a:tabLst>
            </a:pPr>
            <a:r>
              <a:rPr dirty="0" spc="-135"/>
              <a:t>Usage</a:t>
            </a:r>
            <a:r>
              <a:rPr dirty="0" spc="-5"/>
              <a:t> </a:t>
            </a:r>
            <a:r>
              <a:rPr dirty="0" spc="-60"/>
              <a:t>de	</a:t>
            </a:r>
            <a:r>
              <a:rPr dirty="0" spc="-185"/>
              <a:t>la	</a:t>
            </a:r>
            <a:r>
              <a:rPr dirty="0" spc="-175"/>
              <a:t>ville</a:t>
            </a:r>
            <a:r>
              <a:rPr dirty="0" spc="25"/>
              <a:t> </a:t>
            </a:r>
            <a:r>
              <a:rPr dirty="0" spc="-45"/>
              <a:t>par</a:t>
            </a:r>
            <a:r>
              <a:rPr dirty="0" spc="5"/>
              <a:t> </a:t>
            </a:r>
            <a:r>
              <a:rPr dirty="0" spc="-160"/>
              <a:t>le	</a:t>
            </a:r>
            <a:r>
              <a:rPr dirty="0" spc="-85"/>
              <a:t>genre</a:t>
            </a:r>
            <a:r>
              <a:rPr dirty="0" spc="-65"/>
              <a:t> </a:t>
            </a:r>
            <a:r>
              <a:rPr dirty="0" sz="1000" spc="-40"/>
              <a:t>(1)</a:t>
            </a:r>
            <a:endParaRPr sz="1000"/>
          </a:p>
        </p:txBody>
      </p:sp>
      <p:sp>
        <p:nvSpPr>
          <p:cNvPr id="3" name="object 3"/>
          <p:cNvSpPr txBox="1"/>
          <p:nvPr/>
        </p:nvSpPr>
        <p:spPr>
          <a:xfrm>
            <a:off x="535940" y="1208913"/>
            <a:ext cx="5037455" cy="362394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55600" marR="116205" indent="-342900">
              <a:lnSpc>
                <a:spcPct val="100000"/>
              </a:lnSpc>
              <a:spcBef>
                <a:spcPts val="105"/>
              </a:spcBef>
              <a:buClr>
                <a:srgbClr val="CC9900"/>
              </a:buClr>
              <a:buSzPct val="65000"/>
              <a:buFont typeface="Wingdings"/>
              <a:buChar char=""/>
              <a:tabLst>
                <a:tab pos="354965" algn="l"/>
                <a:tab pos="355600" algn="l"/>
              </a:tabLst>
            </a:pPr>
            <a:r>
              <a:rPr dirty="0" sz="2000" spc="-60">
                <a:solidFill>
                  <a:srgbClr val="006633"/>
                </a:solidFill>
                <a:latin typeface="Times New Roman"/>
                <a:cs typeface="Times New Roman"/>
              </a:rPr>
              <a:t>Les </a:t>
            </a:r>
            <a:r>
              <a:rPr dirty="0" sz="2000" spc="-35">
                <a:solidFill>
                  <a:srgbClr val="006633"/>
                </a:solidFill>
                <a:latin typeface="Times New Roman"/>
                <a:cs typeface="Times New Roman"/>
              </a:rPr>
              <a:t>femmes </a:t>
            </a:r>
            <a:r>
              <a:rPr dirty="0" sz="2000" spc="10">
                <a:solidFill>
                  <a:srgbClr val="006633"/>
                </a:solidFill>
                <a:latin typeface="Times New Roman"/>
                <a:cs typeface="Times New Roman"/>
              </a:rPr>
              <a:t>font </a:t>
            </a:r>
            <a:r>
              <a:rPr dirty="0" sz="2000" spc="-70">
                <a:solidFill>
                  <a:srgbClr val="006633"/>
                </a:solidFill>
                <a:latin typeface="Times New Roman"/>
                <a:cs typeface="Times New Roman"/>
              </a:rPr>
              <a:t>les </a:t>
            </a:r>
            <a:r>
              <a:rPr dirty="0" sz="2000" spc="105">
                <a:solidFill>
                  <a:srgbClr val="006633"/>
                </a:solidFill>
                <a:latin typeface="Times New Roman"/>
                <a:cs typeface="Times New Roman"/>
              </a:rPr>
              <a:t>3/4 </a:t>
            </a:r>
            <a:r>
              <a:rPr dirty="0" sz="2000" spc="-35">
                <a:solidFill>
                  <a:srgbClr val="006633"/>
                </a:solidFill>
                <a:latin typeface="Times New Roman"/>
                <a:cs typeface="Times New Roman"/>
              </a:rPr>
              <a:t>des tâches  </a:t>
            </a:r>
            <a:r>
              <a:rPr dirty="0" sz="2000" spc="-30">
                <a:solidFill>
                  <a:srgbClr val="006633"/>
                </a:solidFill>
                <a:latin typeface="Times New Roman"/>
                <a:cs typeface="Times New Roman"/>
              </a:rPr>
              <a:t>domestiques, </a:t>
            </a:r>
            <a:r>
              <a:rPr dirty="0" sz="2000" spc="-35">
                <a:solidFill>
                  <a:srgbClr val="006633"/>
                </a:solidFill>
                <a:latin typeface="Times New Roman"/>
                <a:cs typeface="Times New Roman"/>
              </a:rPr>
              <a:t>des accompagnements. </a:t>
            </a:r>
            <a:r>
              <a:rPr dirty="0" sz="2000" spc="-45">
                <a:solidFill>
                  <a:srgbClr val="006633"/>
                </a:solidFill>
                <a:latin typeface="Times New Roman"/>
                <a:cs typeface="Times New Roman"/>
              </a:rPr>
              <a:t>Elles </a:t>
            </a:r>
            <a:r>
              <a:rPr dirty="0" sz="2000" spc="20">
                <a:solidFill>
                  <a:srgbClr val="006633"/>
                </a:solidFill>
                <a:latin typeface="Times New Roman"/>
                <a:cs typeface="Times New Roman"/>
              </a:rPr>
              <a:t>ont  </a:t>
            </a:r>
            <a:r>
              <a:rPr dirty="0" sz="2000" spc="-15">
                <a:solidFill>
                  <a:srgbClr val="006633"/>
                </a:solidFill>
                <a:latin typeface="Times New Roman"/>
                <a:cs typeface="Times New Roman"/>
              </a:rPr>
              <a:t>toujours </a:t>
            </a:r>
            <a:r>
              <a:rPr dirty="0" sz="2000" spc="-35">
                <a:solidFill>
                  <a:srgbClr val="006633"/>
                </a:solidFill>
                <a:latin typeface="Times New Roman"/>
                <a:cs typeface="Times New Roman"/>
              </a:rPr>
              <a:t>des </a:t>
            </a:r>
            <a:r>
              <a:rPr dirty="0" sz="2000" spc="-65">
                <a:solidFill>
                  <a:srgbClr val="006633"/>
                </a:solidFill>
                <a:latin typeface="Times New Roman"/>
                <a:cs typeface="Times New Roman"/>
              </a:rPr>
              <a:t>salaires </a:t>
            </a:r>
            <a:r>
              <a:rPr dirty="0" sz="2000" spc="-40">
                <a:solidFill>
                  <a:srgbClr val="006633"/>
                </a:solidFill>
                <a:latin typeface="Times New Roman"/>
                <a:cs typeface="Times New Roman"/>
              </a:rPr>
              <a:t>inférieurs </a:t>
            </a:r>
            <a:r>
              <a:rPr dirty="0" sz="2000" spc="-65">
                <a:solidFill>
                  <a:srgbClr val="006633"/>
                </a:solidFill>
                <a:latin typeface="Times New Roman"/>
                <a:cs typeface="Times New Roman"/>
              </a:rPr>
              <a:t>aux</a:t>
            </a:r>
            <a:r>
              <a:rPr dirty="0" sz="2000" spc="85">
                <a:solidFill>
                  <a:srgbClr val="006633"/>
                </a:solidFill>
                <a:latin typeface="Times New Roman"/>
                <a:cs typeface="Times New Roman"/>
              </a:rPr>
              <a:t> </a:t>
            </a:r>
            <a:r>
              <a:rPr dirty="0" sz="2000" spc="-25">
                <a:solidFill>
                  <a:srgbClr val="006633"/>
                </a:solidFill>
                <a:latin typeface="Times New Roman"/>
                <a:cs typeface="Times New Roman"/>
              </a:rPr>
              <a:t>hommes.</a:t>
            </a:r>
            <a:endParaRPr sz="2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5"/>
              </a:spcBef>
              <a:buClr>
                <a:srgbClr val="CC9900"/>
              </a:buClr>
              <a:buFont typeface="Wingdings"/>
              <a:buChar char=""/>
            </a:pPr>
            <a:endParaRPr sz="2900">
              <a:latin typeface="Times New Roman"/>
              <a:cs typeface="Times New Roman"/>
            </a:endParaRPr>
          </a:p>
          <a:p>
            <a:pPr marL="355600" marR="5080" indent="-342900">
              <a:lnSpc>
                <a:spcPct val="100000"/>
              </a:lnSpc>
              <a:buClr>
                <a:srgbClr val="CC9900"/>
              </a:buClr>
              <a:buSzPct val="65000"/>
              <a:buFont typeface="Wingdings"/>
              <a:buChar char=""/>
              <a:tabLst>
                <a:tab pos="354965" algn="l"/>
                <a:tab pos="355600" algn="l"/>
              </a:tabLst>
            </a:pPr>
            <a:r>
              <a:rPr dirty="0" sz="2000" spc="-45">
                <a:solidFill>
                  <a:srgbClr val="006633"/>
                </a:solidFill>
                <a:latin typeface="Times New Roman"/>
                <a:cs typeface="Times New Roman"/>
              </a:rPr>
              <a:t>Elles </a:t>
            </a:r>
            <a:r>
              <a:rPr dirty="0" sz="2000" spc="-25">
                <a:solidFill>
                  <a:srgbClr val="006633"/>
                </a:solidFill>
                <a:latin typeface="Times New Roman"/>
                <a:cs typeface="Times New Roman"/>
              </a:rPr>
              <a:t>participent </a:t>
            </a:r>
            <a:r>
              <a:rPr dirty="0" sz="2000" spc="-20">
                <a:solidFill>
                  <a:srgbClr val="006633"/>
                </a:solidFill>
                <a:latin typeface="Times New Roman"/>
                <a:cs typeface="Times New Roman"/>
              </a:rPr>
              <a:t>peu </a:t>
            </a:r>
            <a:r>
              <a:rPr dirty="0" sz="2000" spc="-75">
                <a:solidFill>
                  <a:srgbClr val="006633"/>
                </a:solidFill>
                <a:latin typeface="Times New Roman"/>
                <a:cs typeface="Times New Roman"/>
              </a:rPr>
              <a:t>à </a:t>
            </a:r>
            <a:r>
              <a:rPr dirty="0" sz="2000" spc="-90">
                <a:solidFill>
                  <a:srgbClr val="006633"/>
                </a:solidFill>
                <a:latin typeface="Times New Roman"/>
                <a:cs typeface="Times New Roman"/>
              </a:rPr>
              <a:t>la </a:t>
            </a:r>
            <a:r>
              <a:rPr dirty="0" sz="2000" spc="-75">
                <a:solidFill>
                  <a:srgbClr val="006633"/>
                </a:solidFill>
                <a:latin typeface="Times New Roman"/>
                <a:cs typeface="Times New Roman"/>
              </a:rPr>
              <a:t>vie </a:t>
            </a:r>
            <a:r>
              <a:rPr dirty="0" sz="2000" spc="-40">
                <a:solidFill>
                  <a:srgbClr val="006633"/>
                </a:solidFill>
                <a:latin typeface="Times New Roman"/>
                <a:cs typeface="Times New Roman"/>
              </a:rPr>
              <a:t>politique </a:t>
            </a:r>
            <a:r>
              <a:rPr dirty="0" sz="2000" spc="-75">
                <a:solidFill>
                  <a:srgbClr val="006633"/>
                </a:solidFill>
                <a:latin typeface="Times New Roman"/>
                <a:cs typeface="Times New Roman"/>
              </a:rPr>
              <a:t>(7 </a:t>
            </a:r>
            <a:r>
              <a:rPr dirty="0" sz="2000" spc="-45">
                <a:solidFill>
                  <a:srgbClr val="006633"/>
                </a:solidFill>
                <a:latin typeface="Times New Roman"/>
                <a:cs typeface="Times New Roman"/>
              </a:rPr>
              <a:t>VP  </a:t>
            </a:r>
            <a:r>
              <a:rPr dirty="0" sz="2000" spc="-35">
                <a:solidFill>
                  <a:srgbClr val="006633"/>
                </a:solidFill>
                <a:latin typeface="Times New Roman"/>
                <a:cs typeface="Times New Roman"/>
              </a:rPr>
              <a:t>femmes </a:t>
            </a:r>
            <a:r>
              <a:rPr dirty="0" sz="2000">
                <a:solidFill>
                  <a:srgbClr val="006633"/>
                </a:solidFill>
                <a:latin typeface="Times New Roman"/>
                <a:cs typeface="Times New Roman"/>
              </a:rPr>
              <a:t>pour </a:t>
            </a:r>
            <a:r>
              <a:rPr dirty="0" sz="2000" spc="-65">
                <a:solidFill>
                  <a:srgbClr val="006633"/>
                </a:solidFill>
                <a:latin typeface="Times New Roman"/>
                <a:cs typeface="Times New Roman"/>
              </a:rPr>
              <a:t>36 </a:t>
            </a:r>
            <a:r>
              <a:rPr dirty="0" sz="2000" spc="-75">
                <a:solidFill>
                  <a:srgbClr val="006633"/>
                </a:solidFill>
                <a:latin typeface="Times New Roman"/>
                <a:cs typeface="Times New Roman"/>
              </a:rPr>
              <a:t>à </a:t>
            </a:r>
            <a:r>
              <a:rPr dirty="0" sz="2000" spc="-85">
                <a:solidFill>
                  <a:srgbClr val="006633"/>
                </a:solidFill>
                <a:latin typeface="Times New Roman"/>
                <a:cs typeface="Times New Roman"/>
              </a:rPr>
              <a:t>la </a:t>
            </a:r>
            <a:r>
              <a:rPr dirty="0" sz="2000" spc="-70">
                <a:solidFill>
                  <a:srgbClr val="006633"/>
                </a:solidFill>
                <a:latin typeface="Times New Roman"/>
                <a:cs typeface="Times New Roman"/>
              </a:rPr>
              <a:t>CUB). </a:t>
            </a:r>
            <a:r>
              <a:rPr dirty="0" sz="2000" spc="-35">
                <a:solidFill>
                  <a:srgbClr val="006633"/>
                </a:solidFill>
                <a:latin typeface="Times New Roman"/>
                <a:cs typeface="Times New Roman"/>
              </a:rPr>
              <a:t>Aucun des  architectes </a:t>
            </a:r>
            <a:r>
              <a:rPr dirty="0" sz="2000" spc="-5">
                <a:solidFill>
                  <a:srgbClr val="006633"/>
                </a:solidFill>
                <a:latin typeface="Times New Roman"/>
                <a:cs typeface="Times New Roman"/>
              </a:rPr>
              <a:t>ou </a:t>
            </a:r>
            <a:r>
              <a:rPr dirty="0" sz="2000" spc="-35">
                <a:solidFill>
                  <a:srgbClr val="006633"/>
                </a:solidFill>
                <a:latin typeface="Times New Roman"/>
                <a:cs typeface="Times New Roman"/>
              </a:rPr>
              <a:t>des </a:t>
            </a:r>
            <a:r>
              <a:rPr dirty="0" sz="2000" spc="-30">
                <a:solidFill>
                  <a:srgbClr val="006633"/>
                </a:solidFill>
                <a:latin typeface="Times New Roman"/>
                <a:cs typeface="Times New Roman"/>
              </a:rPr>
              <a:t>urbanistes </a:t>
            </a:r>
            <a:r>
              <a:rPr dirty="0" sz="2000" spc="-45">
                <a:solidFill>
                  <a:srgbClr val="006633"/>
                </a:solidFill>
                <a:latin typeface="Times New Roman"/>
                <a:cs typeface="Times New Roman"/>
              </a:rPr>
              <a:t>qui </a:t>
            </a:r>
            <a:r>
              <a:rPr dirty="0" sz="2000" spc="-20">
                <a:solidFill>
                  <a:srgbClr val="006633"/>
                </a:solidFill>
                <a:latin typeface="Times New Roman"/>
                <a:cs typeface="Times New Roman"/>
              </a:rPr>
              <a:t>construisent </a:t>
            </a:r>
            <a:r>
              <a:rPr dirty="0" sz="2000" spc="-90">
                <a:solidFill>
                  <a:srgbClr val="006633"/>
                </a:solidFill>
                <a:latin typeface="Times New Roman"/>
                <a:cs typeface="Times New Roman"/>
              </a:rPr>
              <a:t>la  </a:t>
            </a:r>
            <a:r>
              <a:rPr dirty="0" sz="2000" spc="-15">
                <a:solidFill>
                  <a:srgbClr val="006633"/>
                </a:solidFill>
                <a:latin typeface="Times New Roman"/>
                <a:cs typeface="Times New Roman"/>
              </a:rPr>
              <a:t>future </a:t>
            </a:r>
            <a:r>
              <a:rPr dirty="0" sz="2000" spc="-45">
                <a:solidFill>
                  <a:srgbClr val="006633"/>
                </a:solidFill>
                <a:latin typeface="Times New Roman"/>
                <a:cs typeface="Times New Roman"/>
              </a:rPr>
              <a:t>agglomération </a:t>
            </a:r>
            <a:r>
              <a:rPr dirty="0" sz="2000" spc="-60">
                <a:solidFill>
                  <a:srgbClr val="006633"/>
                </a:solidFill>
                <a:latin typeface="Times New Roman"/>
                <a:cs typeface="Times New Roman"/>
              </a:rPr>
              <a:t>n’est </a:t>
            </a:r>
            <a:r>
              <a:rPr dirty="0" sz="2000" spc="-20">
                <a:solidFill>
                  <a:srgbClr val="006633"/>
                </a:solidFill>
                <a:latin typeface="Times New Roman"/>
                <a:cs typeface="Times New Roman"/>
              </a:rPr>
              <a:t>une</a:t>
            </a:r>
            <a:r>
              <a:rPr dirty="0" sz="2000" spc="75">
                <a:solidFill>
                  <a:srgbClr val="006633"/>
                </a:solidFill>
                <a:latin typeface="Times New Roman"/>
                <a:cs typeface="Times New Roman"/>
              </a:rPr>
              <a:t> </a:t>
            </a:r>
            <a:r>
              <a:rPr dirty="0" sz="2000" spc="-30">
                <a:solidFill>
                  <a:srgbClr val="006633"/>
                </a:solidFill>
                <a:latin typeface="Times New Roman"/>
                <a:cs typeface="Times New Roman"/>
              </a:rPr>
              <a:t>femme</a:t>
            </a:r>
            <a:endParaRPr sz="2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0"/>
              </a:spcBef>
              <a:buClr>
                <a:srgbClr val="CC9900"/>
              </a:buClr>
              <a:buFont typeface="Wingdings"/>
              <a:buChar char=""/>
            </a:pPr>
            <a:endParaRPr sz="29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buClr>
                <a:srgbClr val="CC9900"/>
              </a:buClr>
              <a:buSzPct val="65000"/>
              <a:buFont typeface="Wingdings"/>
              <a:buChar char=""/>
              <a:tabLst>
                <a:tab pos="354965" algn="l"/>
                <a:tab pos="355600" algn="l"/>
              </a:tabLst>
            </a:pPr>
            <a:r>
              <a:rPr dirty="0" sz="2000" spc="-45">
                <a:solidFill>
                  <a:srgbClr val="006633"/>
                </a:solidFill>
                <a:latin typeface="Times New Roman"/>
                <a:cs typeface="Times New Roman"/>
              </a:rPr>
              <a:t>Elles </a:t>
            </a:r>
            <a:r>
              <a:rPr dirty="0" sz="2000" spc="-50">
                <a:solidFill>
                  <a:srgbClr val="006633"/>
                </a:solidFill>
                <a:latin typeface="Times New Roman"/>
                <a:cs typeface="Times New Roman"/>
              </a:rPr>
              <a:t>se </a:t>
            </a:r>
            <a:r>
              <a:rPr dirty="0" sz="2000" spc="-10">
                <a:solidFill>
                  <a:srgbClr val="006633"/>
                </a:solidFill>
                <a:latin typeface="Times New Roman"/>
                <a:cs typeface="Times New Roman"/>
              </a:rPr>
              <a:t>sentent </a:t>
            </a:r>
            <a:r>
              <a:rPr dirty="0" sz="2000" spc="-15">
                <a:solidFill>
                  <a:srgbClr val="006633"/>
                </a:solidFill>
                <a:latin typeface="Times New Roman"/>
                <a:cs typeface="Times New Roman"/>
              </a:rPr>
              <a:t>en </a:t>
            </a:r>
            <a:r>
              <a:rPr dirty="0" sz="2000" spc="-40">
                <a:solidFill>
                  <a:srgbClr val="006633"/>
                </a:solidFill>
                <a:latin typeface="Times New Roman"/>
                <a:cs typeface="Times New Roman"/>
              </a:rPr>
              <a:t>insécurité </a:t>
            </a:r>
            <a:r>
              <a:rPr dirty="0" sz="2000" spc="-85">
                <a:solidFill>
                  <a:srgbClr val="006633"/>
                </a:solidFill>
                <a:latin typeface="Times New Roman"/>
                <a:cs typeface="Times New Roman"/>
              </a:rPr>
              <a:t>la </a:t>
            </a:r>
            <a:r>
              <a:rPr dirty="0" sz="2000" spc="-20">
                <a:solidFill>
                  <a:srgbClr val="006633"/>
                </a:solidFill>
                <a:latin typeface="Times New Roman"/>
                <a:cs typeface="Times New Roman"/>
              </a:rPr>
              <a:t>nuit </a:t>
            </a:r>
            <a:r>
              <a:rPr dirty="0" sz="2000" spc="-15">
                <a:solidFill>
                  <a:srgbClr val="006633"/>
                </a:solidFill>
                <a:latin typeface="Times New Roman"/>
                <a:cs typeface="Times New Roman"/>
              </a:rPr>
              <a:t>et</a:t>
            </a:r>
            <a:r>
              <a:rPr dirty="0" sz="2000" spc="254">
                <a:solidFill>
                  <a:srgbClr val="006633"/>
                </a:solidFill>
                <a:latin typeface="Times New Roman"/>
                <a:cs typeface="Times New Roman"/>
              </a:rPr>
              <a:t> </a:t>
            </a:r>
            <a:r>
              <a:rPr dirty="0" sz="2000" spc="-20">
                <a:solidFill>
                  <a:srgbClr val="006633"/>
                </a:solidFill>
                <a:latin typeface="Times New Roman"/>
                <a:cs typeface="Times New Roman"/>
              </a:rPr>
              <a:t>adaptent</a:t>
            </a:r>
            <a:endParaRPr sz="2000">
              <a:latin typeface="Times New Roman"/>
              <a:cs typeface="Times New Roman"/>
            </a:endParaRPr>
          </a:p>
          <a:p>
            <a:pPr marL="355600">
              <a:lnSpc>
                <a:spcPct val="100000"/>
              </a:lnSpc>
            </a:pPr>
            <a:r>
              <a:rPr dirty="0" sz="2000" spc="-45">
                <a:solidFill>
                  <a:srgbClr val="006633"/>
                </a:solidFill>
                <a:latin typeface="Times New Roman"/>
                <a:cs typeface="Times New Roman"/>
              </a:rPr>
              <a:t>leur </a:t>
            </a:r>
            <a:r>
              <a:rPr dirty="0" sz="2000" spc="-5">
                <a:solidFill>
                  <a:srgbClr val="006633"/>
                </a:solidFill>
                <a:latin typeface="Times New Roman"/>
                <a:cs typeface="Times New Roman"/>
              </a:rPr>
              <a:t>comportement </a:t>
            </a:r>
            <a:r>
              <a:rPr dirty="0" sz="2000" spc="-20">
                <a:solidFill>
                  <a:srgbClr val="006633"/>
                </a:solidFill>
                <a:latin typeface="Times New Roman"/>
                <a:cs typeface="Times New Roman"/>
              </a:rPr>
              <a:t>en</a:t>
            </a:r>
            <a:r>
              <a:rPr dirty="0" sz="2000" spc="20">
                <a:solidFill>
                  <a:srgbClr val="006633"/>
                </a:solidFill>
                <a:latin typeface="Times New Roman"/>
                <a:cs typeface="Times New Roman"/>
              </a:rPr>
              <a:t> </a:t>
            </a:r>
            <a:r>
              <a:rPr dirty="0" sz="2000" spc="-30">
                <a:solidFill>
                  <a:srgbClr val="006633"/>
                </a:solidFill>
                <a:latin typeface="Times New Roman"/>
                <a:cs typeface="Times New Roman"/>
              </a:rPr>
              <a:t>conséquence.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35940" y="5214873"/>
            <a:ext cx="501840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40">
                <a:solidFill>
                  <a:srgbClr val="006633"/>
                </a:solidFill>
                <a:latin typeface="Times New Roman"/>
                <a:cs typeface="Times New Roman"/>
              </a:rPr>
              <a:t>(1) Usage </a:t>
            </a:r>
            <a:r>
              <a:rPr dirty="0" sz="1000" spc="-15">
                <a:solidFill>
                  <a:srgbClr val="006633"/>
                </a:solidFill>
                <a:latin typeface="Times New Roman"/>
                <a:cs typeface="Times New Roman"/>
              </a:rPr>
              <a:t>de </a:t>
            </a:r>
            <a:r>
              <a:rPr dirty="0" sz="1000" spc="-45">
                <a:solidFill>
                  <a:srgbClr val="006633"/>
                </a:solidFill>
                <a:latin typeface="Times New Roman"/>
                <a:cs typeface="Times New Roman"/>
              </a:rPr>
              <a:t>la ville </a:t>
            </a:r>
            <a:r>
              <a:rPr dirty="0" sz="1000" spc="-15">
                <a:solidFill>
                  <a:srgbClr val="006633"/>
                </a:solidFill>
                <a:latin typeface="Times New Roman"/>
                <a:cs typeface="Times New Roman"/>
              </a:rPr>
              <a:t>par </a:t>
            </a:r>
            <a:r>
              <a:rPr dirty="0" sz="1000" spc="-40">
                <a:solidFill>
                  <a:srgbClr val="006633"/>
                </a:solidFill>
                <a:latin typeface="Times New Roman"/>
                <a:cs typeface="Times New Roman"/>
              </a:rPr>
              <a:t>le </a:t>
            </a:r>
            <a:r>
              <a:rPr dirty="0" sz="1000" spc="-25">
                <a:solidFill>
                  <a:srgbClr val="006633"/>
                </a:solidFill>
                <a:latin typeface="Times New Roman"/>
                <a:cs typeface="Times New Roman"/>
              </a:rPr>
              <a:t>genre </a:t>
            </a:r>
            <a:r>
              <a:rPr dirty="0" sz="1000" spc="15">
                <a:solidFill>
                  <a:srgbClr val="006633"/>
                </a:solidFill>
                <a:latin typeface="Times New Roman"/>
                <a:cs typeface="Times New Roman"/>
              </a:rPr>
              <a:t>ADES/A</a:t>
            </a:r>
            <a:r>
              <a:rPr dirty="0" sz="1000" spc="265">
                <a:solidFill>
                  <a:srgbClr val="006633"/>
                </a:solidFill>
                <a:latin typeface="Times New Roman"/>
                <a:cs typeface="Times New Roman"/>
              </a:rPr>
              <a:t> </a:t>
            </a:r>
            <a:r>
              <a:rPr dirty="0" sz="1000" spc="5">
                <a:solidFill>
                  <a:srgbClr val="006633"/>
                </a:solidFill>
                <a:latin typeface="Times New Roman"/>
                <a:cs typeface="Times New Roman"/>
              </a:rPr>
              <a:t>Urba/CUB </a:t>
            </a:r>
            <a:r>
              <a:rPr dirty="0" sz="1000" spc="-5">
                <a:solidFill>
                  <a:srgbClr val="006633"/>
                </a:solidFill>
                <a:latin typeface="Times New Roman"/>
                <a:cs typeface="Times New Roman"/>
              </a:rPr>
              <a:t>1° </a:t>
            </a:r>
            <a:r>
              <a:rPr dirty="0" sz="1000" spc="-15">
                <a:solidFill>
                  <a:srgbClr val="006633"/>
                </a:solidFill>
                <a:latin typeface="Times New Roman"/>
                <a:cs typeface="Times New Roman"/>
              </a:rPr>
              <a:t>tranche </a:t>
            </a:r>
            <a:r>
              <a:rPr dirty="0" sz="1000" spc="-5">
                <a:solidFill>
                  <a:srgbClr val="006633"/>
                </a:solidFill>
                <a:latin typeface="Times New Roman"/>
                <a:cs typeface="Times New Roman"/>
              </a:rPr>
              <a:t>2010/2011 – </a:t>
            </a:r>
            <a:r>
              <a:rPr dirty="0" sz="1000" spc="-20">
                <a:solidFill>
                  <a:srgbClr val="006633"/>
                </a:solidFill>
                <a:latin typeface="Times New Roman"/>
                <a:cs typeface="Times New Roman"/>
              </a:rPr>
              <a:t>2° </a:t>
            </a:r>
            <a:r>
              <a:rPr dirty="0" sz="1000" spc="-15">
                <a:solidFill>
                  <a:srgbClr val="006633"/>
                </a:solidFill>
                <a:latin typeface="Times New Roman"/>
                <a:cs typeface="Times New Roman"/>
              </a:rPr>
              <a:t>tranche </a:t>
            </a:r>
            <a:r>
              <a:rPr dirty="0" sz="1000" spc="-5">
                <a:solidFill>
                  <a:srgbClr val="006633"/>
                </a:solidFill>
                <a:latin typeface="Times New Roman"/>
                <a:cs typeface="Times New Roman"/>
              </a:rPr>
              <a:t>2012/2013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5867400" y="1557428"/>
            <a:ext cx="2805081" cy="336382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35940" y="283591"/>
            <a:ext cx="4972050" cy="45212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 spc="95" b="1">
                <a:latin typeface="Times New Roman"/>
                <a:cs typeface="Times New Roman"/>
              </a:rPr>
              <a:t>Des </a:t>
            </a:r>
            <a:r>
              <a:rPr dirty="0" sz="2800" spc="20" b="1">
                <a:latin typeface="Times New Roman"/>
                <a:cs typeface="Times New Roman"/>
              </a:rPr>
              <a:t>études </a:t>
            </a:r>
            <a:r>
              <a:rPr dirty="0" sz="2800" spc="-25" b="1">
                <a:latin typeface="Times New Roman"/>
                <a:cs typeface="Times New Roman"/>
              </a:rPr>
              <a:t>micro</a:t>
            </a:r>
            <a:r>
              <a:rPr dirty="0" sz="2800" spc="-170" b="1">
                <a:latin typeface="Times New Roman"/>
                <a:cs typeface="Times New Roman"/>
              </a:rPr>
              <a:t> </a:t>
            </a:r>
            <a:r>
              <a:rPr dirty="0" sz="2800" spc="5" b="1">
                <a:latin typeface="Times New Roman"/>
                <a:cs typeface="Times New Roman"/>
              </a:rPr>
              <a:t>géographiques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5940" y="926567"/>
            <a:ext cx="4601845" cy="5192395"/>
          </a:xfrm>
          <a:prstGeom prst="rect">
            <a:avLst/>
          </a:prstGeom>
        </p:spPr>
        <p:txBody>
          <a:bodyPr wrap="square" lIns="0" tIns="57150" rIns="0" bIns="0" rtlCol="0" vert="horz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450"/>
              </a:spcBef>
              <a:buClr>
                <a:srgbClr val="CC9900"/>
              </a:buClr>
              <a:buSzPct val="65384"/>
              <a:buFont typeface="Wingdings"/>
              <a:buChar char=""/>
              <a:tabLst>
                <a:tab pos="354965" algn="l"/>
                <a:tab pos="355600" algn="l"/>
              </a:tabLst>
            </a:pPr>
            <a:r>
              <a:rPr dirty="0" sz="2600" spc="-85">
                <a:solidFill>
                  <a:srgbClr val="006633"/>
                </a:solidFill>
                <a:latin typeface="Times New Roman"/>
                <a:cs typeface="Times New Roman"/>
              </a:rPr>
              <a:t>Le </a:t>
            </a:r>
            <a:r>
              <a:rPr dirty="0" sz="2600" spc="-45">
                <a:solidFill>
                  <a:srgbClr val="006633"/>
                </a:solidFill>
                <a:latin typeface="Times New Roman"/>
                <a:cs typeface="Times New Roman"/>
              </a:rPr>
              <a:t>quartier </a:t>
            </a:r>
            <a:r>
              <a:rPr dirty="0" sz="2600" spc="-35">
                <a:solidFill>
                  <a:srgbClr val="006633"/>
                </a:solidFill>
                <a:latin typeface="Times New Roman"/>
                <a:cs typeface="Times New Roman"/>
              </a:rPr>
              <a:t>de</a:t>
            </a:r>
            <a:r>
              <a:rPr dirty="0" sz="2600" spc="135">
                <a:solidFill>
                  <a:srgbClr val="006633"/>
                </a:solidFill>
                <a:latin typeface="Times New Roman"/>
                <a:cs typeface="Times New Roman"/>
              </a:rPr>
              <a:t> </a:t>
            </a:r>
            <a:r>
              <a:rPr dirty="0" sz="2600" spc="-45">
                <a:solidFill>
                  <a:srgbClr val="006633"/>
                </a:solidFill>
                <a:latin typeface="Times New Roman"/>
                <a:cs typeface="Times New Roman"/>
              </a:rPr>
              <a:t>Paludate</a:t>
            </a:r>
            <a:endParaRPr sz="2600">
              <a:latin typeface="Times New Roman"/>
              <a:cs typeface="Times New Roman"/>
            </a:endParaRPr>
          </a:p>
          <a:p>
            <a:pPr lvl="1" marL="683260" indent="-326390">
              <a:lnSpc>
                <a:spcPct val="100000"/>
              </a:lnSpc>
              <a:spcBef>
                <a:spcPts val="295"/>
              </a:spcBef>
              <a:buClr>
                <a:srgbClr val="3A812E"/>
              </a:buClr>
              <a:buSzPct val="59090"/>
              <a:buFont typeface="Wingdings"/>
              <a:buChar char=""/>
              <a:tabLst>
                <a:tab pos="683260" algn="l"/>
                <a:tab pos="683895" algn="l"/>
              </a:tabLst>
            </a:pPr>
            <a:r>
              <a:rPr dirty="0" sz="2200" spc="-20">
                <a:solidFill>
                  <a:srgbClr val="006633"/>
                </a:solidFill>
                <a:latin typeface="Times New Roman"/>
                <a:cs typeface="Times New Roman"/>
              </a:rPr>
              <a:t>Quartier </a:t>
            </a:r>
            <a:r>
              <a:rPr dirty="0" sz="2200" spc="-35">
                <a:solidFill>
                  <a:srgbClr val="006633"/>
                </a:solidFill>
                <a:latin typeface="Times New Roman"/>
                <a:cs typeface="Times New Roman"/>
              </a:rPr>
              <a:t>de fête</a:t>
            </a:r>
            <a:r>
              <a:rPr dirty="0" sz="2200" spc="55">
                <a:solidFill>
                  <a:srgbClr val="006633"/>
                </a:solidFill>
                <a:latin typeface="Times New Roman"/>
                <a:cs typeface="Times New Roman"/>
              </a:rPr>
              <a:t> </a:t>
            </a:r>
            <a:r>
              <a:rPr dirty="0" sz="2200" spc="-35">
                <a:solidFill>
                  <a:srgbClr val="006633"/>
                </a:solidFill>
                <a:latin typeface="Times New Roman"/>
                <a:cs typeface="Times New Roman"/>
              </a:rPr>
              <a:t>étudiante</a:t>
            </a:r>
            <a:endParaRPr sz="2200">
              <a:latin typeface="Times New Roman"/>
              <a:cs typeface="Times New Roman"/>
            </a:endParaRPr>
          </a:p>
          <a:p>
            <a:pPr lvl="1">
              <a:lnSpc>
                <a:spcPct val="100000"/>
              </a:lnSpc>
              <a:spcBef>
                <a:spcPts val="35"/>
              </a:spcBef>
              <a:buClr>
                <a:srgbClr val="3A812E"/>
              </a:buClr>
              <a:buFont typeface="Wingdings"/>
              <a:buChar char=""/>
            </a:pPr>
            <a:endParaRPr sz="32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buClr>
                <a:srgbClr val="CC9900"/>
              </a:buClr>
              <a:buSzPct val="65384"/>
              <a:buFont typeface="Wingdings"/>
              <a:buChar char=""/>
              <a:tabLst>
                <a:tab pos="354965" algn="l"/>
                <a:tab pos="355600" algn="l"/>
              </a:tabLst>
            </a:pPr>
            <a:r>
              <a:rPr dirty="0" sz="2600" spc="-100">
                <a:solidFill>
                  <a:srgbClr val="006633"/>
                </a:solidFill>
                <a:latin typeface="Times New Roman"/>
                <a:cs typeface="Times New Roman"/>
              </a:rPr>
              <a:t>La </a:t>
            </a:r>
            <a:r>
              <a:rPr dirty="0" sz="2600">
                <a:solidFill>
                  <a:srgbClr val="006633"/>
                </a:solidFill>
                <a:latin typeface="Times New Roman"/>
                <a:cs typeface="Times New Roman"/>
              </a:rPr>
              <a:t>porte </a:t>
            </a:r>
            <a:r>
              <a:rPr dirty="0" sz="2600" spc="-35">
                <a:solidFill>
                  <a:srgbClr val="006633"/>
                </a:solidFill>
                <a:latin typeface="Times New Roman"/>
                <a:cs typeface="Times New Roman"/>
              </a:rPr>
              <a:t>de</a:t>
            </a:r>
            <a:r>
              <a:rPr dirty="0" sz="2600" spc="75">
                <a:solidFill>
                  <a:srgbClr val="006633"/>
                </a:solidFill>
                <a:latin typeface="Times New Roman"/>
                <a:cs typeface="Times New Roman"/>
              </a:rPr>
              <a:t> </a:t>
            </a:r>
            <a:r>
              <a:rPr dirty="0" sz="2600" spc="-55">
                <a:solidFill>
                  <a:srgbClr val="006633"/>
                </a:solidFill>
                <a:latin typeface="Times New Roman"/>
                <a:cs typeface="Times New Roman"/>
              </a:rPr>
              <a:t>Bourgogne</a:t>
            </a:r>
            <a:endParaRPr sz="2600">
              <a:latin typeface="Times New Roman"/>
              <a:cs typeface="Times New Roman"/>
            </a:endParaRPr>
          </a:p>
          <a:p>
            <a:pPr lvl="1" marL="683260" indent="-326390">
              <a:lnSpc>
                <a:spcPts val="2510"/>
              </a:lnSpc>
              <a:spcBef>
                <a:spcPts val="295"/>
              </a:spcBef>
              <a:buClr>
                <a:srgbClr val="3A812E"/>
              </a:buClr>
              <a:buSzPct val="59090"/>
              <a:buFont typeface="Wingdings"/>
              <a:buChar char=""/>
              <a:tabLst>
                <a:tab pos="683260" algn="l"/>
                <a:tab pos="683895" algn="l"/>
              </a:tabLst>
            </a:pPr>
            <a:r>
              <a:rPr dirty="0" sz="2200" spc="5">
                <a:solidFill>
                  <a:srgbClr val="006633"/>
                </a:solidFill>
                <a:latin typeface="Times New Roman"/>
                <a:cs typeface="Times New Roman"/>
              </a:rPr>
              <a:t>Nœud </a:t>
            </a:r>
            <a:r>
              <a:rPr dirty="0" sz="2200" spc="-35">
                <a:solidFill>
                  <a:srgbClr val="006633"/>
                </a:solidFill>
                <a:latin typeface="Times New Roman"/>
                <a:cs typeface="Times New Roman"/>
              </a:rPr>
              <a:t>de </a:t>
            </a:r>
            <a:r>
              <a:rPr dirty="0" sz="2200" spc="-50">
                <a:solidFill>
                  <a:srgbClr val="006633"/>
                </a:solidFill>
                <a:latin typeface="Times New Roman"/>
                <a:cs typeface="Times New Roman"/>
              </a:rPr>
              <a:t>circulation </a:t>
            </a:r>
            <a:r>
              <a:rPr dirty="0" sz="2200" spc="-20">
                <a:solidFill>
                  <a:srgbClr val="006633"/>
                </a:solidFill>
                <a:latin typeface="Times New Roman"/>
                <a:cs typeface="Times New Roman"/>
              </a:rPr>
              <a:t>en </a:t>
            </a:r>
            <a:r>
              <a:rPr dirty="0" sz="2200" spc="-15">
                <a:solidFill>
                  <a:srgbClr val="006633"/>
                </a:solidFill>
                <a:latin typeface="Times New Roman"/>
                <a:cs typeface="Times New Roman"/>
              </a:rPr>
              <a:t>bordure</a:t>
            </a:r>
            <a:r>
              <a:rPr dirty="0" sz="2200" spc="110">
                <a:solidFill>
                  <a:srgbClr val="006633"/>
                </a:solidFill>
                <a:latin typeface="Times New Roman"/>
                <a:cs typeface="Times New Roman"/>
              </a:rPr>
              <a:t> </a:t>
            </a:r>
            <a:r>
              <a:rPr dirty="0" sz="2200" spc="-40">
                <a:solidFill>
                  <a:srgbClr val="006633"/>
                </a:solidFill>
                <a:latin typeface="Times New Roman"/>
                <a:cs typeface="Times New Roman"/>
              </a:rPr>
              <a:t>des</a:t>
            </a:r>
            <a:endParaRPr sz="2200">
              <a:latin typeface="Times New Roman"/>
              <a:cs typeface="Times New Roman"/>
            </a:endParaRPr>
          </a:p>
          <a:p>
            <a:pPr marL="683260">
              <a:lnSpc>
                <a:spcPts val="2510"/>
              </a:lnSpc>
            </a:pPr>
            <a:r>
              <a:rPr dirty="0" sz="2200" spc="-65">
                <a:solidFill>
                  <a:srgbClr val="006633"/>
                </a:solidFill>
                <a:latin typeface="Times New Roman"/>
                <a:cs typeface="Times New Roman"/>
              </a:rPr>
              <a:t>quais</a:t>
            </a:r>
            <a:endParaRPr sz="2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3500">
              <a:latin typeface="Times New Roman"/>
              <a:cs typeface="Times New Roman"/>
            </a:endParaRPr>
          </a:p>
          <a:p>
            <a:pPr marL="355600" marR="342900" indent="-342900">
              <a:lnSpc>
                <a:spcPts val="2810"/>
              </a:lnSpc>
              <a:buClr>
                <a:srgbClr val="CC9900"/>
              </a:buClr>
              <a:buSzPct val="65384"/>
              <a:buFont typeface="Wingdings"/>
              <a:buChar char=""/>
              <a:tabLst>
                <a:tab pos="354965" algn="l"/>
                <a:tab pos="355600" algn="l"/>
              </a:tabLst>
            </a:pPr>
            <a:r>
              <a:rPr dirty="0" sz="2600" spc="-85">
                <a:solidFill>
                  <a:srgbClr val="006633"/>
                </a:solidFill>
                <a:latin typeface="Times New Roman"/>
                <a:cs typeface="Times New Roman"/>
              </a:rPr>
              <a:t>Le </a:t>
            </a:r>
            <a:r>
              <a:rPr dirty="0" sz="2600" spc="-40">
                <a:solidFill>
                  <a:srgbClr val="006633"/>
                </a:solidFill>
                <a:latin typeface="Times New Roman"/>
                <a:cs typeface="Times New Roman"/>
              </a:rPr>
              <a:t>parc </a:t>
            </a:r>
            <a:r>
              <a:rPr dirty="0" sz="2600" spc="-35">
                <a:solidFill>
                  <a:srgbClr val="006633"/>
                </a:solidFill>
                <a:latin typeface="Times New Roman"/>
                <a:cs typeface="Times New Roman"/>
              </a:rPr>
              <a:t>de </a:t>
            </a:r>
            <a:r>
              <a:rPr dirty="0" sz="2600" spc="-65">
                <a:solidFill>
                  <a:srgbClr val="006633"/>
                </a:solidFill>
                <a:latin typeface="Times New Roman"/>
                <a:cs typeface="Times New Roman"/>
              </a:rPr>
              <a:t>Fongravey, </a:t>
            </a:r>
            <a:r>
              <a:rPr dirty="0" sz="2600">
                <a:solidFill>
                  <a:srgbClr val="006633"/>
                </a:solidFill>
                <a:latin typeface="Times New Roman"/>
                <a:cs typeface="Times New Roman"/>
              </a:rPr>
              <a:t>un </a:t>
            </a:r>
            <a:r>
              <a:rPr dirty="0" sz="2600" spc="-40">
                <a:solidFill>
                  <a:srgbClr val="006633"/>
                </a:solidFill>
                <a:latin typeface="Times New Roman"/>
                <a:cs typeface="Times New Roman"/>
              </a:rPr>
              <a:t>parc  </a:t>
            </a:r>
            <a:r>
              <a:rPr dirty="0" sz="2600" spc="-55">
                <a:solidFill>
                  <a:srgbClr val="006633"/>
                </a:solidFill>
                <a:latin typeface="Times New Roman"/>
                <a:cs typeface="Times New Roman"/>
              </a:rPr>
              <a:t>public</a:t>
            </a:r>
            <a:r>
              <a:rPr dirty="0" sz="2600" spc="-5">
                <a:solidFill>
                  <a:srgbClr val="006633"/>
                </a:solidFill>
                <a:latin typeface="Times New Roman"/>
                <a:cs typeface="Times New Roman"/>
              </a:rPr>
              <a:t> </a:t>
            </a:r>
            <a:r>
              <a:rPr dirty="0" sz="2600" spc="-65">
                <a:solidFill>
                  <a:srgbClr val="006633"/>
                </a:solidFill>
                <a:latin typeface="Times New Roman"/>
                <a:cs typeface="Times New Roman"/>
              </a:rPr>
              <a:t>réaménagé</a:t>
            </a:r>
            <a:endParaRPr sz="2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5"/>
              </a:spcBef>
              <a:buClr>
                <a:srgbClr val="CC9900"/>
              </a:buClr>
              <a:buFont typeface="Wingdings"/>
              <a:buChar char=""/>
            </a:pPr>
            <a:endParaRPr sz="3450">
              <a:latin typeface="Times New Roman"/>
              <a:cs typeface="Times New Roman"/>
            </a:endParaRPr>
          </a:p>
          <a:p>
            <a:pPr marL="355600" marR="523875" indent="-342900">
              <a:lnSpc>
                <a:spcPct val="90000"/>
              </a:lnSpc>
              <a:buClr>
                <a:srgbClr val="CC9900"/>
              </a:buClr>
              <a:buSzPct val="65384"/>
              <a:buFont typeface="Wingdings"/>
              <a:buChar char=""/>
              <a:tabLst>
                <a:tab pos="354965" algn="l"/>
                <a:tab pos="355600" algn="l"/>
              </a:tabLst>
            </a:pPr>
            <a:r>
              <a:rPr dirty="0" sz="2600" spc="-85">
                <a:solidFill>
                  <a:srgbClr val="006633"/>
                </a:solidFill>
                <a:latin typeface="Times New Roman"/>
                <a:cs typeface="Times New Roman"/>
              </a:rPr>
              <a:t>Le </a:t>
            </a:r>
            <a:r>
              <a:rPr dirty="0" sz="2600" spc="-30">
                <a:solidFill>
                  <a:srgbClr val="006633"/>
                </a:solidFill>
                <a:latin typeface="Times New Roman"/>
                <a:cs typeface="Times New Roman"/>
              </a:rPr>
              <a:t>sentiment </a:t>
            </a:r>
            <a:r>
              <a:rPr dirty="0" sz="2600" spc="-70">
                <a:solidFill>
                  <a:srgbClr val="006633"/>
                </a:solidFill>
                <a:latin typeface="Times New Roman"/>
                <a:cs typeface="Times New Roman"/>
              </a:rPr>
              <a:t>d’insécurité </a:t>
            </a:r>
            <a:r>
              <a:rPr dirty="0" sz="2600" spc="-45">
                <a:solidFill>
                  <a:srgbClr val="006633"/>
                </a:solidFill>
                <a:latin typeface="Times New Roman"/>
                <a:cs typeface="Times New Roman"/>
              </a:rPr>
              <a:t>des  </a:t>
            </a:r>
            <a:r>
              <a:rPr dirty="0" sz="2600" spc="-40">
                <a:solidFill>
                  <a:srgbClr val="006633"/>
                </a:solidFill>
                <a:latin typeface="Times New Roman"/>
                <a:cs typeface="Times New Roman"/>
              </a:rPr>
              <a:t>étudiantes </a:t>
            </a:r>
            <a:r>
              <a:rPr dirty="0" sz="2600" spc="-30">
                <a:solidFill>
                  <a:srgbClr val="006633"/>
                </a:solidFill>
                <a:latin typeface="Times New Roman"/>
                <a:cs typeface="Times New Roman"/>
              </a:rPr>
              <a:t>sur </a:t>
            </a:r>
            <a:r>
              <a:rPr dirty="0" sz="2600" spc="-100">
                <a:solidFill>
                  <a:srgbClr val="006633"/>
                </a:solidFill>
                <a:latin typeface="Times New Roman"/>
                <a:cs typeface="Times New Roman"/>
              </a:rPr>
              <a:t>le </a:t>
            </a:r>
            <a:r>
              <a:rPr dirty="0" sz="2600" spc="-45">
                <a:solidFill>
                  <a:srgbClr val="006633"/>
                </a:solidFill>
                <a:latin typeface="Times New Roman"/>
                <a:cs typeface="Times New Roman"/>
              </a:rPr>
              <a:t>campus </a:t>
            </a:r>
            <a:r>
              <a:rPr dirty="0" sz="2600" spc="-35">
                <a:solidFill>
                  <a:srgbClr val="006633"/>
                </a:solidFill>
                <a:latin typeface="Times New Roman"/>
                <a:cs typeface="Times New Roman"/>
              </a:rPr>
              <a:t>de  </a:t>
            </a:r>
            <a:r>
              <a:rPr dirty="0" sz="2600" spc="-55">
                <a:solidFill>
                  <a:srgbClr val="006633"/>
                </a:solidFill>
                <a:latin typeface="Times New Roman"/>
                <a:cs typeface="Times New Roman"/>
              </a:rPr>
              <a:t>Bordeaux</a:t>
            </a:r>
            <a:endParaRPr sz="26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5580125" y="260300"/>
            <a:ext cx="2994025" cy="1673860"/>
          </a:xfrm>
          <a:custGeom>
            <a:avLst/>
            <a:gdLst/>
            <a:ahLst/>
            <a:cxnLst/>
            <a:rect l="l" t="t" r="r" b="b"/>
            <a:pathLst>
              <a:path w="2994025" h="1673860">
                <a:moveTo>
                  <a:pt x="0" y="1673274"/>
                </a:moveTo>
                <a:lnTo>
                  <a:pt x="2993723" y="1673274"/>
                </a:lnTo>
                <a:lnTo>
                  <a:pt x="2993723" y="0"/>
                </a:lnTo>
                <a:lnTo>
                  <a:pt x="0" y="0"/>
                </a:lnTo>
                <a:lnTo>
                  <a:pt x="0" y="167327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5580126" y="1881437"/>
            <a:ext cx="286200" cy="5213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5580126" y="260300"/>
            <a:ext cx="2993723" cy="167327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5554726" y="1916176"/>
            <a:ext cx="3121025" cy="158432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5508625" y="3500501"/>
            <a:ext cx="3178175" cy="266534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76096" y="1367924"/>
            <a:ext cx="7480300" cy="4706620"/>
          </a:xfrm>
          <a:prstGeom prst="rect">
            <a:avLst/>
          </a:prstGeom>
        </p:spPr>
        <p:txBody>
          <a:bodyPr wrap="square" lIns="0" tIns="83185" rIns="0" bIns="0" rtlCol="0" vert="horz">
            <a:spAutoFit/>
          </a:bodyPr>
          <a:lstStyle/>
          <a:p>
            <a:pPr marL="52069">
              <a:lnSpc>
                <a:spcPct val="100000"/>
              </a:lnSpc>
              <a:spcBef>
                <a:spcPts val="655"/>
              </a:spcBef>
            </a:pPr>
            <a:r>
              <a:rPr dirty="0" sz="2400" spc="-180" i="1">
                <a:solidFill>
                  <a:srgbClr val="006633"/>
                </a:solidFill>
                <a:latin typeface="Times New Roman"/>
                <a:cs typeface="Times New Roman"/>
              </a:rPr>
              <a:t>(Bordeaux, </a:t>
            </a:r>
            <a:r>
              <a:rPr dirty="0" sz="2400" spc="-250" i="1">
                <a:solidFill>
                  <a:srgbClr val="006633"/>
                </a:solidFill>
                <a:latin typeface="Times New Roman"/>
                <a:cs typeface="Times New Roman"/>
              </a:rPr>
              <a:t>enquêtes </a:t>
            </a:r>
            <a:r>
              <a:rPr dirty="0" sz="2400" spc="-275" i="1">
                <a:solidFill>
                  <a:srgbClr val="006633"/>
                </a:solidFill>
                <a:latin typeface="Times New Roman"/>
                <a:cs typeface="Times New Roman"/>
              </a:rPr>
              <a:t>en </a:t>
            </a:r>
            <a:r>
              <a:rPr dirty="0" sz="2400" spc="-220" i="1">
                <a:solidFill>
                  <a:srgbClr val="006633"/>
                </a:solidFill>
                <a:latin typeface="Times New Roman"/>
                <a:cs typeface="Times New Roman"/>
              </a:rPr>
              <a:t>ligne, </a:t>
            </a:r>
            <a:r>
              <a:rPr dirty="0" sz="2400" spc="-265" i="1">
                <a:solidFill>
                  <a:srgbClr val="006633"/>
                </a:solidFill>
                <a:latin typeface="Times New Roman"/>
                <a:cs typeface="Times New Roman"/>
              </a:rPr>
              <a:t>comptages, </a:t>
            </a:r>
            <a:r>
              <a:rPr dirty="0" sz="2400" spc="-290" i="1">
                <a:solidFill>
                  <a:srgbClr val="006633"/>
                </a:solidFill>
                <a:latin typeface="Times New Roman"/>
                <a:cs typeface="Times New Roman"/>
              </a:rPr>
              <a:t>groupes </a:t>
            </a:r>
            <a:r>
              <a:rPr dirty="0" sz="2400" spc="-235" i="1">
                <a:solidFill>
                  <a:srgbClr val="006633"/>
                </a:solidFill>
                <a:latin typeface="Times New Roman"/>
                <a:cs typeface="Times New Roman"/>
              </a:rPr>
              <a:t>focus, </a:t>
            </a:r>
            <a:r>
              <a:rPr dirty="0" sz="2400" spc="-210" i="1">
                <a:solidFill>
                  <a:srgbClr val="006633"/>
                </a:solidFill>
                <a:latin typeface="Times New Roman"/>
                <a:cs typeface="Times New Roman"/>
              </a:rPr>
              <a:t>entretiens,</a:t>
            </a:r>
            <a:r>
              <a:rPr dirty="0" sz="2400" spc="-229" i="1">
                <a:solidFill>
                  <a:srgbClr val="006633"/>
                </a:solidFill>
                <a:latin typeface="Times New Roman"/>
                <a:cs typeface="Times New Roman"/>
              </a:rPr>
              <a:t> </a:t>
            </a:r>
            <a:r>
              <a:rPr dirty="0" sz="2400" spc="-90" i="1">
                <a:solidFill>
                  <a:srgbClr val="006633"/>
                </a:solidFill>
                <a:latin typeface="Times New Roman"/>
                <a:cs typeface="Times New Roman"/>
              </a:rPr>
              <a:t>2017)</a:t>
            </a:r>
            <a:endParaRPr sz="2400">
              <a:latin typeface="Times New Roman"/>
              <a:cs typeface="Times New Roman"/>
            </a:endParaRPr>
          </a:p>
          <a:p>
            <a:pPr marL="338455" indent="-325755">
              <a:lnSpc>
                <a:spcPct val="100000"/>
              </a:lnSpc>
              <a:spcBef>
                <a:spcPts val="645"/>
              </a:spcBef>
              <a:buClr>
                <a:srgbClr val="3A812E"/>
              </a:buClr>
              <a:buSzPct val="58928"/>
              <a:buFont typeface="Wingdings"/>
              <a:buChar char=""/>
              <a:tabLst>
                <a:tab pos="338455" algn="l"/>
                <a:tab pos="339090" algn="l"/>
              </a:tabLst>
            </a:pPr>
            <a:r>
              <a:rPr dirty="0" sz="2800" spc="-65">
                <a:solidFill>
                  <a:srgbClr val="006633"/>
                </a:solidFill>
                <a:latin typeface="Times New Roman"/>
                <a:cs typeface="Times New Roman"/>
              </a:rPr>
              <a:t>Seulement </a:t>
            </a:r>
            <a:r>
              <a:rPr dirty="0" sz="2800" spc="-80">
                <a:solidFill>
                  <a:srgbClr val="006633"/>
                </a:solidFill>
                <a:latin typeface="Times New Roman"/>
                <a:cs typeface="Times New Roman"/>
              </a:rPr>
              <a:t>38% </a:t>
            </a:r>
            <a:r>
              <a:rPr dirty="0" sz="2800" spc="-45">
                <a:solidFill>
                  <a:srgbClr val="006633"/>
                </a:solidFill>
                <a:latin typeface="Times New Roman"/>
                <a:cs typeface="Times New Roman"/>
              </a:rPr>
              <a:t>de </a:t>
            </a:r>
            <a:r>
              <a:rPr dirty="0" sz="2800" spc="-55">
                <a:solidFill>
                  <a:srgbClr val="006633"/>
                </a:solidFill>
                <a:latin typeface="Times New Roman"/>
                <a:cs typeface="Times New Roman"/>
              </a:rPr>
              <a:t>femmes </a:t>
            </a:r>
            <a:r>
              <a:rPr dirty="0" sz="2800" spc="-110">
                <a:solidFill>
                  <a:srgbClr val="006633"/>
                </a:solidFill>
                <a:latin typeface="Times New Roman"/>
                <a:cs typeface="Times New Roman"/>
              </a:rPr>
              <a:t>à </a:t>
            </a:r>
            <a:r>
              <a:rPr dirty="0" sz="2800" spc="-70">
                <a:solidFill>
                  <a:srgbClr val="006633"/>
                </a:solidFill>
                <a:latin typeface="Times New Roman"/>
                <a:cs typeface="Times New Roman"/>
              </a:rPr>
              <a:t>vélo</a:t>
            </a:r>
            <a:r>
              <a:rPr dirty="0" sz="2800" spc="340">
                <a:solidFill>
                  <a:srgbClr val="006633"/>
                </a:solidFill>
                <a:latin typeface="Times New Roman"/>
                <a:cs typeface="Times New Roman"/>
              </a:rPr>
              <a:t> </a:t>
            </a:r>
            <a:r>
              <a:rPr dirty="0" sz="2800" spc="-35">
                <a:solidFill>
                  <a:srgbClr val="006633"/>
                </a:solidFill>
                <a:latin typeface="Times New Roman"/>
                <a:cs typeface="Times New Roman"/>
              </a:rPr>
              <a:t>(2013/2017)</a:t>
            </a:r>
            <a:endParaRPr sz="2800">
              <a:latin typeface="Times New Roman"/>
              <a:cs typeface="Times New Roman"/>
            </a:endParaRPr>
          </a:p>
          <a:p>
            <a:pPr lvl="1" marL="690245" indent="-351790">
              <a:lnSpc>
                <a:spcPct val="100000"/>
              </a:lnSpc>
              <a:spcBef>
                <a:spcPts val="605"/>
              </a:spcBef>
              <a:buClr>
                <a:srgbClr val="3A812E"/>
              </a:buClr>
              <a:buSzPct val="64583"/>
              <a:buFont typeface="Wingdings"/>
              <a:buChar char=""/>
              <a:tabLst>
                <a:tab pos="690245" algn="l"/>
                <a:tab pos="690880" algn="l"/>
              </a:tabLst>
            </a:pPr>
            <a:r>
              <a:rPr dirty="0" sz="2400" spc="-45">
                <a:solidFill>
                  <a:srgbClr val="006633"/>
                </a:solidFill>
                <a:latin typeface="Times New Roman"/>
                <a:cs typeface="Times New Roman"/>
              </a:rPr>
              <a:t>Plus </a:t>
            </a:r>
            <a:r>
              <a:rPr dirty="0" sz="2400" spc="-60">
                <a:solidFill>
                  <a:srgbClr val="006633"/>
                </a:solidFill>
                <a:latin typeface="Times New Roman"/>
                <a:cs typeface="Times New Roman"/>
              </a:rPr>
              <a:t>chargées, </a:t>
            </a:r>
            <a:r>
              <a:rPr dirty="0" sz="2400" spc="-50">
                <a:solidFill>
                  <a:srgbClr val="006633"/>
                </a:solidFill>
                <a:latin typeface="Times New Roman"/>
                <a:cs typeface="Times New Roman"/>
              </a:rPr>
              <a:t>plus</a:t>
            </a:r>
            <a:r>
              <a:rPr dirty="0" sz="2400" spc="75">
                <a:solidFill>
                  <a:srgbClr val="006633"/>
                </a:solidFill>
                <a:latin typeface="Times New Roman"/>
                <a:cs typeface="Times New Roman"/>
              </a:rPr>
              <a:t> </a:t>
            </a:r>
            <a:r>
              <a:rPr dirty="0" sz="2400" spc="-55">
                <a:solidFill>
                  <a:srgbClr val="006633"/>
                </a:solidFill>
                <a:latin typeface="Times New Roman"/>
                <a:cs typeface="Times New Roman"/>
              </a:rPr>
              <a:t>accompagnées</a:t>
            </a:r>
            <a:endParaRPr sz="2400">
              <a:latin typeface="Times New Roman"/>
              <a:cs typeface="Times New Roman"/>
            </a:endParaRPr>
          </a:p>
          <a:p>
            <a:pPr marL="338455" indent="-325755">
              <a:lnSpc>
                <a:spcPct val="100000"/>
              </a:lnSpc>
              <a:spcBef>
                <a:spcPts val="650"/>
              </a:spcBef>
              <a:buClr>
                <a:srgbClr val="3A812E"/>
              </a:buClr>
              <a:buSzPct val="58928"/>
              <a:buFont typeface="Wingdings"/>
              <a:buChar char=""/>
              <a:tabLst>
                <a:tab pos="338455" algn="l"/>
                <a:tab pos="339090" algn="l"/>
                <a:tab pos="6593840" algn="l"/>
              </a:tabLst>
            </a:pPr>
            <a:r>
              <a:rPr dirty="0" sz="2800" spc="-40">
                <a:solidFill>
                  <a:srgbClr val="006633"/>
                </a:solidFill>
                <a:latin typeface="Times New Roman"/>
                <a:cs typeface="Times New Roman"/>
              </a:rPr>
              <a:t>Un</a:t>
            </a:r>
            <a:r>
              <a:rPr dirty="0" sz="2800" spc="-25">
                <a:solidFill>
                  <a:srgbClr val="006633"/>
                </a:solidFill>
                <a:latin typeface="Times New Roman"/>
                <a:cs typeface="Times New Roman"/>
              </a:rPr>
              <a:t>e</a:t>
            </a:r>
            <a:r>
              <a:rPr dirty="0" sz="2800" spc="-5">
                <a:solidFill>
                  <a:srgbClr val="006633"/>
                </a:solidFill>
                <a:latin typeface="Times New Roman"/>
                <a:cs typeface="Times New Roman"/>
              </a:rPr>
              <a:t> </a:t>
            </a:r>
            <a:r>
              <a:rPr dirty="0" sz="2800" spc="-25">
                <a:solidFill>
                  <a:srgbClr val="006633"/>
                </a:solidFill>
                <a:latin typeface="Times New Roman"/>
                <a:cs typeface="Times New Roman"/>
              </a:rPr>
              <a:t>chute</a:t>
            </a:r>
            <a:r>
              <a:rPr dirty="0" sz="2800">
                <a:solidFill>
                  <a:srgbClr val="006633"/>
                </a:solidFill>
                <a:latin typeface="Times New Roman"/>
                <a:cs typeface="Times New Roman"/>
              </a:rPr>
              <a:t> </a:t>
            </a:r>
            <a:r>
              <a:rPr dirty="0" sz="2800" spc="-40">
                <a:solidFill>
                  <a:srgbClr val="006633"/>
                </a:solidFill>
                <a:latin typeface="Times New Roman"/>
                <a:cs typeface="Times New Roman"/>
              </a:rPr>
              <a:t>de</a:t>
            </a:r>
            <a:r>
              <a:rPr dirty="0" sz="2800" spc="-10">
                <a:solidFill>
                  <a:srgbClr val="006633"/>
                </a:solidFill>
                <a:latin typeface="Times New Roman"/>
                <a:cs typeface="Times New Roman"/>
              </a:rPr>
              <a:t> </a:t>
            </a:r>
            <a:r>
              <a:rPr dirty="0" sz="2800" spc="-90">
                <a:solidFill>
                  <a:srgbClr val="006633"/>
                </a:solidFill>
                <a:latin typeface="Times New Roman"/>
                <a:cs typeface="Times New Roman"/>
              </a:rPr>
              <a:t>10</a:t>
            </a:r>
            <a:r>
              <a:rPr dirty="0" sz="2800" spc="-5">
                <a:solidFill>
                  <a:srgbClr val="006633"/>
                </a:solidFill>
                <a:latin typeface="Times New Roman"/>
                <a:cs typeface="Times New Roman"/>
              </a:rPr>
              <a:t> </a:t>
            </a:r>
            <a:r>
              <a:rPr dirty="0" sz="2800" spc="-110">
                <a:solidFill>
                  <a:srgbClr val="006633"/>
                </a:solidFill>
                <a:latin typeface="Times New Roman"/>
                <a:cs typeface="Times New Roman"/>
              </a:rPr>
              <a:t>à</a:t>
            </a:r>
            <a:r>
              <a:rPr dirty="0" sz="2800" spc="-5">
                <a:solidFill>
                  <a:srgbClr val="006633"/>
                </a:solidFill>
                <a:latin typeface="Times New Roman"/>
                <a:cs typeface="Times New Roman"/>
              </a:rPr>
              <a:t> </a:t>
            </a:r>
            <a:r>
              <a:rPr dirty="0" sz="2800" spc="-90">
                <a:solidFill>
                  <a:srgbClr val="006633"/>
                </a:solidFill>
                <a:latin typeface="Times New Roman"/>
                <a:cs typeface="Times New Roman"/>
              </a:rPr>
              <a:t>50</a:t>
            </a:r>
            <a:r>
              <a:rPr dirty="0" sz="2800" spc="-5">
                <a:solidFill>
                  <a:srgbClr val="006633"/>
                </a:solidFill>
                <a:latin typeface="Times New Roman"/>
                <a:cs typeface="Times New Roman"/>
              </a:rPr>
              <a:t> </a:t>
            </a:r>
            <a:r>
              <a:rPr dirty="0" sz="2800" spc="-30">
                <a:solidFill>
                  <a:srgbClr val="006633"/>
                </a:solidFill>
                <a:latin typeface="Times New Roman"/>
                <a:cs typeface="Times New Roman"/>
              </a:rPr>
              <a:t>%</a:t>
            </a:r>
            <a:r>
              <a:rPr dirty="0" sz="2800">
                <a:solidFill>
                  <a:srgbClr val="006633"/>
                </a:solidFill>
                <a:latin typeface="Times New Roman"/>
                <a:cs typeface="Times New Roman"/>
              </a:rPr>
              <a:t> </a:t>
            </a:r>
            <a:r>
              <a:rPr dirty="0" sz="2800" spc="-40">
                <a:solidFill>
                  <a:srgbClr val="006633"/>
                </a:solidFill>
                <a:latin typeface="Times New Roman"/>
                <a:cs typeface="Times New Roman"/>
              </a:rPr>
              <a:t>de</a:t>
            </a:r>
            <a:r>
              <a:rPr dirty="0" sz="2800" spc="-5">
                <a:solidFill>
                  <a:srgbClr val="006633"/>
                </a:solidFill>
                <a:latin typeface="Times New Roman"/>
                <a:cs typeface="Times New Roman"/>
              </a:rPr>
              <a:t> </a:t>
            </a:r>
            <a:r>
              <a:rPr dirty="0" sz="2800" spc="-80">
                <a:solidFill>
                  <a:srgbClr val="006633"/>
                </a:solidFill>
                <a:latin typeface="Times New Roman"/>
                <a:cs typeface="Times New Roman"/>
              </a:rPr>
              <a:t>p</a:t>
            </a:r>
            <a:r>
              <a:rPr dirty="0" sz="2800" spc="-50">
                <a:solidFill>
                  <a:srgbClr val="006633"/>
                </a:solidFill>
                <a:latin typeface="Times New Roman"/>
                <a:cs typeface="Times New Roman"/>
              </a:rPr>
              <a:t>i</a:t>
            </a:r>
            <a:r>
              <a:rPr dirty="0" sz="2800" spc="-15">
                <a:solidFill>
                  <a:srgbClr val="006633"/>
                </a:solidFill>
                <a:latin typeface="Times New Roman"/>
                <a:cs typeface="Times New Roman"/>
              </a:rPr>
              <a:t>étonnes</a:t>
            </a:r>
            <a:r>
              <a:rPr dirty="0" sz="2800" spc="-20">
                <a:solidFill>
                  <a:srgbClr val="006633"/>
                </a:solidFill>
                <a:latin typeface="Times New Roman"/>
                <a:cs typeface="Times New Roman"/>
              </a:rPr>
              <a:t> </a:t>
            </a:r>
            <a:r>
              <a:rPr dirty="0" sz="2800" spc="-125">
                <a:solidFill>
                  <a:srgbClr val="006633"/>
                </a:solidFill>
                <a:latin typeface="Times New Roman"/>
                <a:cs typeface="Times New Roman"/>
              </a:rPr>
              <a:t>la</a:t>
            </a:r>
            <a:r>
              <a:rPr dirty="0" sz="2800" spc="-5">
                <a:solidFill>
                  <a:srgbClr val="006633"/>
                </a:solidFill>
                <a:latin typeface="Times New Roman"/>
                <a:cs typeface="Times New Roman"/>
              </a:rPr>
              <a:t> </a:t>
            </a:r>
            <a:r>
              <a:rPr dirty="0" sz="2800" spc="-60">
                <a:solidFill>
                  <a:srgbClr val="006633"/>
                </a:solidFill>
                <a:latin typeface="Times New Roman"/>
                <a:cs typeface="Times New Roman"/>
              </a:rPr>
              <a:t>nu</a:t>
            </a:r>
            <a:r>
              <a:rPr dirty="0" sz="2800" spc="-50">
                <a:solidFill>
                  <a:srgbClr val="006633"/>
                </a:solidFill>
                <a:latin typeface="Times New Roman"/>
                <a:cs typeface="Times New Roman"/>
              </a:rPr>
              <a:t>i</a:t>
            </a:r>
            <a:r>
              <a:rPr dirty="0" sz="2800" spc="35">
                <a:solidFill>
                  <a:srgbClr val="006633"/>
                </a:solidFill>
                <a:latin typeface="Times New Roman"/>
                <a:cs typeface="Times New Roman"/>
              </a:rPr>
              <a:t>t</a:t>
            </a:r>
            <a:r>
              <a:rPr dirty="0" sz="2800">
                <a:solidFill>
                  <a:srgbClr val="006633"/>
                </a:solidFill>
                <a:latin typeface="Times New Roman"/>
                <a:cs typeface="Times New Roman"/>
              </a:rPr>
              <a:t>	</a:t>
            </a:r>
            <a:r>
              <a:rPr dirty="0" sz="2800" spc="-95">
                <a:solidFill>
                  <a:srgbClr val="006633"/>
                </a:solidFill>
                <a:latin typeface="Times New Roman"/>
                <a:cs typeface="Times New Roman"/>
              </a:rPr>
              <a:t>(20</a:t>
            </a:r>
            <a:r>
              <a:rPr dirty="0" sz="2800" spc="-114">
                <a:solidFill>
                  <a:srgbClr val="006633"/>
                </a:solidFill>
                <a:latin typeface="Times New Roman"/>
                <a:cs typeface="Times New Roman"/>
              </a:rPr>
              <a:t>1</a:t>
            </a:r>
            <a:r>
              <a:rPr dirty="0" sz="2800" spc="-105">
                <a:solidFill>
                  <a:srgbClr val="006633"/>
                </a:solidFill>
                <a:latin typeface="Times New Roman"/>
                <a:cs typeface="Times New Roman"/>
              </a:rPr>
              <a:t>7)</a:t>
            </a:r>
            <a:endParaRPr sz="2800">
              <a:latin typeface="Times New Roman"/>
              <a:cs typeface="Times New Roman"/>
            </a:endParaRPr>
          </a:p>
          <a:p>
            <a:pPr lvl="1" marL="690245" indent="-351790">
              <a:lnSpc>
                <a:spcPct val="100000"/>
              </a:lnSpc>
              <a:spcBef>
                <a:spcPts val="600"/>
              </a:spcBef>
              <a:buClr>
                <a:srgbClr val="3A812E"/>
              </a:buClr>
              <a:buSzPct val="64583"/>
              <a:buFont typeface="Wingdings"/>
              <a:buChar char=""/>
              <a:tabLst>
                <a:tab pos="690245" algn="l"/>
                <a:tab pos="690880" algn="l"/>
              </a:tabLst>
            </a:pPr>
            <a:r>
              <a:rPr dirty="0" sz="2400" spc="-65">
                <a:solidFill>
                  <a:srgbClr val="006633"/>
                </a:solidFill>
                <a:latin typeface="Times New Roman"/>
                <a:cs typeface="Times New Roman"/>
              </a:rPr>
              <a:t>Selon </a:t>
            </a:r>
            <a:r>
              <a:rPr dirty="0" sz="2400" spc="-85">
                <a:solidFill>
                  <a:srgbClr val="006633"/>
                </a:solidFill>
                <a:latin typeface="Times New Roman"/>
                <a:cs typeface="Times New Roman"/>
              </a:rPr>
              <a:t>les </a:t>
            </a:r>
            <a:r>
              <a:rPr dirty="0" sz="2400" spc="15">
                <a:solidFill>
                  <a:srgbClr val="006633"/>
                </a:solidFill>
                <a:latin typeface="Times New Roman"/>
                <a:cs typeface="Times New Roman"/>
              </a:rPr>
              <a:t>quartiers/ </a:t>
            </a:r>
            <a:r>
              <a:rPr dirty="0" sz="2400" spc="-45">
                <a:solidFill>
                  <a:srgbClr val="006633"/>
                </a:solidFill>
                <a:latin typeface="Times New Roman"/>
                <a:cs typeface="Times New Roman"/>
              </a:rPr>
              <a:t>femmes </a:t>
            </a:r>
            <a:r>
              <a:rPr dirty="0" sz="2400" spc="-70">
                <a:solidFill>
                  <a:srgbClr val="006633"/>
                </a:solidFill>
                <a:latin typeface="Times New Roman"/>
                <a:cs typeface="Times New Roman"/>
              </a:rPr>
              <a:t>seules </a:t>
            </a:r>
            <a:r>
              <a:rPr dirty="0" sz="2400" spc="-5">
                <a:solidFill>
                  <a:srgbClr val="006633"/>
                </a:solidFill>
                <a:latin typeface="Times New Roman"/>
                <a:cs typeface="Times New Roman"/>
              </a:rPr>
              <a:t>ou</a:t>
            </a:r>
            <a:r>
              <a:rPr dirty="0" sz="2400" spc="260">
                <a:solidFill>
                  <a:srgbClr val="006633"/>
                </a:solidFill>
                <a:latin typeface="Times New Roman"/>
                <a:cs typeface="Times New Roman"/>
              </a:rPr>
              <a:t> </a:t>
            </a:r>
            <a:r>
              <a:rPr dirty="0" sz="2400" spc="-55">
                <a:solidFill>
                  <a:srgbClr val="006633"/>
                </a:solidFill>
                <a:latin typeface="Times New Roman"/>
                <a:cs typeface="Times New Roman"/>
              </a:rPr>
              <a:t>accompagnées</a:t>
            </a:r>
            <a:endParaRPr sz="2400">
              <a:latin typeface="Times New Roman"/>
              <a:cs typeface="Times New Roman"/>
            </a:endParaRPr>
          </a:p>
          <a:p>
            <a:pPr marL="338455" indent="-325755">
              <a:lnSpc>
                <a:spcPct val="100000"/>
              </a:lnSpc>
              <a:spcBef>
                <a:spcPts val="645"/>
              </a:spcBef>
              <a:buClr>
                <a:srgbClr val="3A812E"/>
              </a:buClr>
              <a:buSzPct val="58928"/>
              <a:buFont typeface="Wingdings"/>
              <a:buChar char=""/>
              <a:tabLst>
                <a:tab pos="338455" algn="l"/>
                <a:tab pos="339090" algn="l"/>
              </a:tabLst>
            </a:pPr>
            <a:r>
              <a:rPr dirty="0" sz="2800" spc="-40">
                <a:solidFill>
                  <a:srgbClr val="006633"/>
                </a:solidFill>
                <a:latin typeface="Times New Roman"/>
                <a:cs typeface="Times New Roman"/>
              </a:rPr>
              <a:t>Harcèlement dans </a:t>
            </a:r>
            <a:r>
              <a:rPr dirty="0" sz="2800" spc="-100">
                <a:solidFill>
                  <a:srgbClr val="006633"/>
                </a:solidFill>
                <a:latin typeface="Times New Roman"/>
                <a:cs typeface="Times New Roman"/>
              </a:rPr>
              <a:t>les </a:t>
            </a:r>
            <a:r>
              <a:rPr dirty="0" sz="2800" spc="-15">
                <a:solidFill>
                  <a:srgbClr val="006633"/>
                </a:solidFill>
                <a:latin typeface="Times New Roman"/>
                <a:cs typeface="Times New Roman"/>
              </a:rPr>
              <a:t>transports </a:t>
            </a:r>
            <a:r>
              <a:rPr dirty="0" sz="2800" spc="-100">
                <a:solidFill>
                  <a:srgbClr val="006633"/>
                </a:solidFill>
                <a:latin typeface="Times New Roman"/>
                <a:cs typeface="Times New Roman"/>
              </a:rPr>
              <a:t>(2015,</a:t>
            </a:r>
            <a:r>
              <a:rPr dirty="0" sz="2800" spc="180">
                <a:solidFill>
                  <a:srgbClr val="006633"/>
                </a:solidFill>
                <a:latin typeface="Times New Roman"/>
                <a:cs typeface="Times New Roman"/>
              </a:rPr>
              <a:t> </a:t>
            </a:r>
            <a:r>
              <a:rPr dirty="0" sz="2800" spc="-100">
                <a:solidFill>
                  <a:srgbClr val="006633"/>
                </a:solidFill>
                <a:latin typeface="Times New Roman"/>
                <a:cs typeface="Times New Roman"/>
              </a:rPr>
              <a:t>2016)</a:t>
            </a:r>
            <a:endParaRPr sz="2800">
              <a:latin typeface="Times New Roman"/>
              <a:cs typeface="Times New Roman"/>
            </a:endParaRPr>
          </a:p>
          <a:p>
            <a:pPr lvl="1" marL="690245" indent="-351790">
              <a:lnSpc>
                <a:spcPct val="100000"/>
              </a:lnSpc>
              <a:spcBef>
                <a:spcPts val="605"/>
              </a:spcBef>
              <a:buClr>
                <a:srgbClr val="3A812E"/>
              </a:buClr>
              <a:buSzPct val="64583"/>
              <a:buFont typeface="Wingdings"/>
              <a:buChar char=""/>
              <a:tabLst>
                <a:tab pos="690245" algn="l"/>
                <a:tab pos="690880" algn="l"/>
              </a:tabLst>
            </a:pPr>
            <a:r>
              <a:rPr dirty="0" sz="2400" spc="-45">
                <a:solidFill>
                  <a:srgbClr val="006633"/>
                </a:solidFill>
                <a:latin typeface="Times New Roman"/>
                <a:cs typeface="Times New Roman"/>
              </a:rPr>
              <a:t>Jour, </a:t>
            </a:r>
            <a:r>
              <a:rPr dirty="0" sz="2400" spc="-35">
                <a:solidFill>
                  <a:srgbClr val="006633"/>
                </a:solidFill>
                <a:latin typeface="Times New Roman"/>
                <a:cs typeface="Times New Roman"/>
              </a:rPr>
              <a:t>nuit, </a:t>
            </a:r>
            <a:r>
              <a:rPr dirty="0" sz="2400" spc="-45">
                <a:solidFill>
                  <a:srgbClr val="006633"/>
                </a:solidFill>
                <a:latin typeface="Times New Roman"/>
                <a:cs typeface="Times New Roman"/>
              </a:rPr>
              <a:t>quartier, </a:t>
            </a:r>
            <a:r>
              <a:rPr dirty="0" sz="2400" spc="-60">
                <a:solidFill>
                  <a:srgbClr val="006633"/>
                </a:solidFill>
                <a:latin typeface="Times New Roman"/>
                <a:cs typeface="Times New Roman"/>
              </a:rPr>
              <a:t>types</a:t>
            </a:r>
            <a:r>
              <a:rPr dirty="0" sz="2400" spc="100">
                <a:solidFill>
                  <a:srgbClr val="006633"/>
                </a:solidFill>
                <a:latin typeface="Times New Roman"/>
                <a:cs typeface="Times New Roman"/>
              </a:rPr>
              <a:t> </a:t>
            </a:r>
            <a:r>
              <a:rPr dirty="0" sz="2400" spc="-70">
                <a:solidFill>
                  <a:srgbClr val="006633"/>
                </a:solidFill>
                <a:latin typeface="Times New Roman"/>
                <a:cs typeface="Times New Roman"/>
              </a:rPr>
              <a:t>d’agression</a:t>
            </a:r>
            <a:endParaRPr sz="2400">
              <a:latin typeface="Times New Roman"/>
              <a:cs typeface="Times New Roman"/>
            </a:endParaRPr>
          </a:p>
          <a:p>
            <a:pPr marL="338455" indent="-325755">
              <a:lnSpc>
                <a:spcPct val="100000"/>
              </a:lnSpc>
              <a:spcBef>
                <a:spcPts val="645"/>
              </a:spcBef>
              <a:buClr>
                <a:srgbClr val="3A812E"/>
              </a:buClr>
              <a:buSzPct val="58928"/>
              <a:buFont typeface="Wingdings"/>
              <a:buChar char=""/>
              <a:tabLst>
                <a:tab pos="338455" algn="l"/>
                <a:tab pos="339090" algn="l"/>
              </a:tabLst>
            </a:pPr>
            <a:r>
              <a:rPr dirty="0" sz="2800" spc="-95">
                <a:solidFill>
                  <a:srgbClr val="006633"/>
                </a:solidFill>
                <a:latin typeface="Times New Roman"/>
                <a:cs typeface="Times New Roman"/>
              </a:rPr>
              <a:t>Le</a:t>
            </a:r>
            <a:r>
              <a:rPr dirty="0" sz="2800" spc="-5">
                <a:solidFill>
                  <a:srgbClr val="006633"/>
                </a:solidFill>
                <a:latin typeface="Times New Roman"/>
                <a:cs typeface="Times New Roman"/>
              </a:rPr>
              <a:t> </a:t>
            </a:r>
            <a:r>
              <a:rPr dirty="0" sz="2800" spc="-55">
                <a:solidFill>
                  <a:srgbClr val="006633"/>
                </a:solidFill>
                <a:latin typeface="Times New Roman"/>
                <a:cs typeface="Times New Roman"/>
              </a:rPr>
              <a:t>covoiturage</a:t>
            </a:r>
            <a:endParaRPr sz="2800">
              <a:latin typeface="Times New Roman"/>
              <a:cs typeface="Times New Roman"/>
            </a:endParaRPr>
          </a:p>
          <a:p>
            <a:pPr lvl="1" marL="690245" indent="-351790">
              <a:lnSpc>
                <a:spcPct val="100000"/>
              </a:lnSpc>
              <a:spcBef>
                <a:spcPts val="605"/>
              </a:spcBef>
              <a:buClr>
                <a:srgbClr val="3A812E"/>
              </a:buClr>
              <a:buSzPct val="64583"/>
              <a:buFont typeface="Wingdings"/>
              <a:buChar char=""/>
              <a:tabLst>
                <a:tab pos="690245" algn="l"/>
                <a:tab pos="690880" algn="l"/>
              </a:tabLst>
            </a:pPr>
            <a:r>
              <a:rPr dirty="0" sz="2400" spc="-70">
                <a:solidFill>
                  <a:srgbClr val="006633"/>
                </a:solidFill>
                <a:latin typeface="Times New Roman"/>
                <a:cs typeface="Times New Roman"/>
              </a:rPr>
              <a:t>Local, </a:t>
            </a:r>
            <a:r>
              <a:rPr dirty="0" sz="2400" spc="-45">
                <a:solidFill>
                  <a:srgbClr val="006633"/>
                </a:solidFill>
                <a:latin typeface="Times New Roman"/>
                <a:cs typeface="Times New Roman"/>
              </a:rPr>
              <a:t>périphérie,</a:t>
            </a:r>
            <a:r>
              <a:rPr dirty="0" sz="2400" spc="60">
                <a:solidFill>
                  <a:srgbClr val="006633"/>
                </a:solidFill>
                <a:latin typeface="Times New Roman"/>
                <a:cs typeface="Times New Roman"/>
              </a:rPr>
              <a:t> </a:t>
            </a:r>
            <a:r>
              <a:rPr dirty="0" sz="2400" spc="-25">
                <a:solidFill>
                  <a:srgbClr val="006633"/>
                </a:solidFill>
                <a:latin typeface="Times New Roman"/>
                <a:cs typeface="Times New Roman"/>
              </a:rPr>
              <a:t>journalier/occasionnel</a:t>
            </a:r>
            <a:endParaRPr sz="2400">
              <a:latin typeface="Times New Roman"/>
              <a:cs typeface="Times New Roman"/>
            </a:endParaRPr>
          </a:p>
          <a:p>
            <a:pPr lvl="1" marL="690245" indent="-351790">
              <a:lnSpc>
                <a:spcPct val="100000"/>
              </a:lnSpc>
              <a:spcBef>
                <a:spcPts val="580"/>
              </a:spcBef>
              <a:buClr>
                <a:srgbClr val="3A812E"/>
              </a:buClr>
              <a:buSzPct val="64583"/>
              <a:buFont typeface="Wingdings"/>
              <a:buChar char=""/>
              <a:tabLst>
                <a:tab pos="690245" algn="l"/>
                <a:tab pos="690880" algn="l"/>
              </a:tabLst>
            </a:pPr>
            <a:r>
              <a:rPr dirty="0" sz="2400" spc="-50">
                <a:solidFill>
                  <a:srgbClr val="006633"/>
                </a:solidFill>
                <a:latin typeface="Times New Roman"/>
                <a:cs typeface="Times New Roman"/>
              </a:rPr>
              <a:t>Accompagner </a:t>
            </a:r>
            <a:r>
              <a:rPr dirty="0" sz="2400" spc="-85">
                <a:solidFill>
                  <a:srgbClr val="006633"/>
                </a:solidFill>
                <a:latin typeface="Times New Roman"/>
                <a:cs typeface="Times New Roman"/>
              </a:rPr>
              <a:t>les </a:t>
            </a:r>
            <a:r>
              <a:rPr dirty="0" sz="2400" spc="-30">
                <a:solidFill>
                  <a:srgbClr val="006633"/>
                </a:solidFill>
                <a:latin typeface="Times New Roman"/>
                <a:cs typeface="Times New Roman"/>
              </a:rPr>
              <a:t>enfants </a:t>
            </a:r>
            <a:r>
              <a:rPr dirty="0" sz="2400" spc="-45">
                <a:solidFill>
                  <a:srgbClr val="006633"/>
                </a:solidFill>
                <a:latin typeface="Times New Roman"/>
                <a:cs typeface="Times New Roman"/>
              </a:rPr>
              <a:t>est-ce </a:t>
            </a:r>
            <a:r>
              <a:rPr dirty="0" sz="2400" spc="-15">
                <a:solidFill>
                  <a:srgbClr val="006633"/>
                </a:solidFill>
                <a:latin typeface="Times New Roman"/>
                <a:cs typeface="Times New Roman"/>
              </a:rPr>
              <a:t>du </a:t>
            </a:r>
            <a:r>
              <a:rPr dirty="0" sz="2400" spc="-45">
                <a:solidFill>
                  <a:srgbClr val="006633"/>
                </a:solidFill>
                <a:latin typeface="Times New Roman"/>
                <a:cs typeface="Times New Roman"/>
              </a:rPr>
              <a:t>covoiturage</a:t>
            </a:r>
            <a:r>
              <a:rPr dirty="0" sz="2400" spc="240">
                <a:solidFill>
                  <a:srgbClr val="006633"/>
                </a:solidFill>
                <a:latin typeface="Times New Roman"/>
                <a:cs typeface="Times New Roman"/>
              </a:rPr>
              <a:t> </a:t>
            </a:r>
            <a:r>
              <a:rPr dirty="0" sz="2400" spc="-190">
                <a:solidFill>
                  <a:srgbClr val="006633"/>
                </a:solidFill>
                <a:latin typeface="Times New Roman"/>
                <a:cs typeface="Times New Roman"/>
              </a:rPr>
              <a:t>?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3143250" y="214261"/>
            <a:ext cx="3000375" cy="126744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936875" y="268351"/>
            <a:ext cx="3200400" cy="66548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130"/>
              <a:t>Les </a:t>
            </a:r>
            <a:r>
              <a:rPr dirty="0" spc="-65"/>
              <a:t>toilettes</a:t>
            </a:r>
            <a:r>
              <a:rPr dirty="0" spc="85"/>
              <a:t> </a:t>
            </a:r>
            <a:r>
              <a:rPr dirty="0" spc="-160"/>
              <a:t>(1)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2564130"/>
            <a:ext cx="3703320" cy="271780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93700">
              <a:lnSpc>
                <a:spcPct val="100000"/>
              </a:lnSpc>
              <a:spcBef>
                <a:spcPts val="105"/>
              </a:spcBef>
            </a:pPr>
            <a:r>
              <a:rPr dirty="0" sz="3200" spc="-45" b="1">
                <a:solidFill>
                  <a:srgbClr val="006633"/>
                </a:solidFill>
                <a:latin typeface="Times New Roman"/>
                <a:cs typeface="Times New Roman"/>
              </a:rPr>
              <a:t>Garçons</a:t>
            </a:r>
            <a:endParaRPr sz="3200">
              <a:latin typeface="Times New Roman"/>
              <a:cs typeface="Times New Roman"/>
            </a:endParaRPr>
          </a:p>
          <a:p>
            <a:pPr marL="182880" indent="-170180">
              <a:lnSpc>
                <a:spcPct val="100000"/>
              </a:lnSpc>
              <a:spcBef>
                <a:spcPts val="65"/>
              </a:spcBef>
              <a:buChar char="-"/>
              <a:tabLst>
                <a:tab pos="183515" algn="l"/>
              </a:tabLst>
            </a:pPr>
            <a:r>
              <a:rPr dirty="0" sz="2400" spc="-30">
                <a:solidFill>
                  <a:srgbClr val="006633"/>
                </a:solidFill>
                <a:latin typeface="Times New Roman"/>
                <a:cs typeface="Times New Roman"/>
              </a:rPr>
              <a:t>Dépasser </a:t>
            </a:r>
            <a:r>
              <a:rPr dirty="0" sz="2400" spc="-85">
                <a:solidFill>
                  <a:srgbClr val="006633"/>
                </a:solidFill>
                <a:latin typeface="Times New Roman"/>
                <a:cs typeface="Times New Roman"/>
              </a:rPr>
              <a:t>les</a:t>
            </a:r>
            <a:r>
              <a:rPr dirty="0" sz="2400" spc="30">
                <a:solidFill>
                  <a:srgbClr val="006633"/>
                </a:solidFill>
                <a:latin typeface="Times New Roman"/>
                <a:cs typeface="Times New Roman"/>
              </a:rPr>
              <a:t> </a:t>
            </a:r>
            <a:r>
              <a:rPr dirty="0" sz="2400" spc="-70">
                <a:solidFill>
                  <a:srgbClr val="006633"/>
                </a:solidFill>
                <a:latin typeface="Times New Roman"/>
                <a:cs typeface="Times New Roman"/>
              </a:rPr>
              <a:t>limites</a:t>
            </a:r>
            <a:endParaRPr sz="2400">
              <a:latin typeface="Times New Roman"/>
              <a:cs typeface="Times New Roman"/>
            </a:endParaRPr>
          </a:p>
          <a:p>
            <a:pPr marL="182880" indent="-170180">
              <a:lnSpc>
                <a:spcPct val="100000"/>
              </a:lnSpc>
              <a:buChar char="-"/>
              <a:tabLst>
                <a:tab pos="183515" algn="l"/>
              </a:tabLst>
            </a:pPr>
            <a:r>
              <a:rPr dirty="0" sz="2400" spc="-55">
                <a:solidFill>
                  <a:srgbClr val="006633"/>
                </a:solidFill>
                <a:latin typeface="Times New Roman"/>
                <a:cs typeface="Times New Roman"/>
              </a:rPr>
              <a:t>Moins </a:t>
            </a:r>
            <a:r>
              <a:rPr dirty="0" sz="2400" spc="-35">
                <a:solidFill>
                  <a:srgbClr val="006633"/>
                </a:solidFill>
                <a:latin typeface="Times New Roman"/>
                <a:cs typeface="Times New Roman"/>
              </a:rPr>
              <a:t>de </a:t>
            </a:r>
            <a:r>
              <a:rPr dirty="0" sz="2400" spc="-20">
                <a:solidFill>
                  <a:srgbClr val="006633"/>
                </a:solidFill>
                <a:latin typeface="Times New Roman"/>
                <a:cs typeface="Times New Roman"/>
              </a:rPr>
              <a:t>normes </a:t>
            </a:r>
            <a:r>
              <a:rPr dirty="0" sz="2400" spc="-35">
                <a:solidFill>
                  <a:srgbClr val="006633"/>
                </a:solidFill>
                <a:latin typeface="Times New Roman"/>
                <a:cs typeface="Times New Roman"/>
              </a:rPr>
              <a:t>de</a:t>
            </a:r>
            <a:r>
              <a:rPr dirty="0" sz="2400" spc="40">
                <a:solidFill>
                  <a:srgbClr val="006633"/>
                </a:solidFill>
                <a:latin typeface="Times New Roman"/>
                <a:cs typeface="Times New Roman"/>
              </a:rPr>
              <a:t> </a:t>
            </a:r>
            <a:r>
              <a:rPr dirty="0" sz="2400" spc="-10">
                <a:solidFill>
                  <a:srgbClr val="006633"/>
                </a:solidFill>
                <a:latin typeface="Times New Roman"/>
                <a:cs typeface="Times New Roman"/>
              </a:rPr>
              <a:t>propreté</a:t>
            </a:r>
            <a:endParaRPr sz="2400">
              <a:latin typeface="Times New Roman"/>
              <a:cs typeface="Times New Roman"/>
            </a:endParaRPr>
          </a:p>
          <a:p>
            <a:pPr marL="182880" indent="-170180">
              <a:lnSpc>
                <a:spcPct val="100000"/>
              </a:lnSpc>
              <a:buChar char="-"/>
              <a:tabLst>
                <a:tab pos="183515" algn="l"/>
              </a:tabLst>
            </a:pPr>
            <a:r>
              <a:rPr dirty="0" sz="2400" spc="-45">
                <a:solidFill>
                  <a:srgbClr val="006633"/>
                </a:solidFill>
                <a:latin typeface="Times New Roman"/>
                <a:cs typeface="Times New Roman"/>
              </a:rPr>
              <a:t>Pas</a:t>
            </a:r>
            <a:r>
              <a:rPr dirty="0" sz="2400" spc="-5">
                <a:solidFill>
                  <a:srgbClr val="006633"/>
                </a:solidFill>
                <a:latin typeface="Times New Roman"/>
                <a:cs typeface="Times New Roman"/>
              </a:rPr>
              <a:t> </a:t>
            </a:r>
            <a:r>
              <a:rPr dirty="0" sz="2400" spc="-100">
                <a:solidFill>
                  <a:srgbClr val="006633"/>
                </a:solidFill>
                <a:latin typeface="Times New Roman"/>
                <a:cs typeface="Times New Roman"/>
              </a:rPr>
              <a:t>d’essuyage</a:t>
            </a:r>
            <a:endParaRPr sz="2400">
              <a:latin typeface="Times New Roman"/>
              <a:cs typeface="Times New Roman"/>
            </a:endParaRPr>
          </a:p>
          <a:p>
            <a:pPr marL="88900">
              <a:lnSpc>
                <a:spcPct val="100000"/>
              </a:lnSpc>
              <a:spcBef>
                <a:spcPts val="5"/>
              </a:spcBef>
            </a:pPr>
            <a:r>
              <a:rPr dirty="0" sz="2400" spc="-50">
                <a:solidFill>
                  <a:srgbClr val="006633"/>
                </a:solidFill>
                <a:latin typeface="Times New Roman"/>
                <a:cs typeface="Times New Roman"/>
              </a:rPr>
              <a:t>- </a:t>
            </a:r>
            <a:r>
              <a:rPr dirty="0" sz="2400">
                <a:solidFill>
                  <a:srgbClr val="006633"/>
                </a:solidFill>
                <a:latin typeface="Times New Roman"/>
                <a:cs typeface="Times New Roman"/>
              </a:rPr>
              <a:t>Debout, </a:t>
            </a:r>
            <a:r>
              <a:rPr dirty="0" sz="2400" spc="-35">
                <a:solidFill>
                  <a:srgbClr val="006633"/>
                </a:solidFill>
                <a:latin typeface="Times New Roman"/>
                <a:cs typeface="Times New Roman"/>
              </a:rPr>
              <a:t>hauteur,</a:t>
            </a:r>
            <a:r>
              <a:rPr dirty="0" sz="2400" spc="30">
                <a:solidFill>
                  <a:srgbClr val="006633"/>
                </a:solidFill>
                <a:latin typeface="Times New Roman"/>
                <a:cs typeface="Times New Roman"/>
              </a:rPr>
              <a:t> </a:t>
            </a:r>
            <a:r>
              <a:rPr dirty="0" sz="2400" spc="-25">
                <a:solidFill>
                  <a:srgbClr val="006633"/>
                </a:solidFill>
                <a:latin typeface="Times New Roman"/>
                <a:cs typeface="Times New Roman"/>
              </a:rPr>
              <a:t>surplomb</a:t>
            </a:r>
            <a:endParaRPr sz="2400">
              <a:latin typeface="Times New Roman"/>
              <a:cs typeface="Times New Roman"/>
            </a:endParaRPr>
          </a:p>
          <a:p>
            <a:pPr marL="182880" indent="-170180">
              <a:lnSpc>
                <a:spcPct val="100000"/>
              </a:lnSpc>
              <a:buChar char="-"/>
              <a:tabLst>
                <a:tab pos="183515" algn="l"/>
              </a:tabLst>
            </a:pPr>
            <a:r>
              <a:rPr dirty="0" sz="2400" spc="-65">
                <a:solidFill>
                  <a:srgbClr val="006633"/>
                </a:solidFill>
                <a:latin typeface="Times New Roman"/>
                <a:cs typeface="Times New Roman"/>
              </a:rPr>
              <a:t>Vision </a:t>
            </a:r>
            <a:r>
              <a:rPr dirty="0" sz="2400" spc="-80">
                <a:solidFill>
                  <a:srgbClr val="006633"/>
                </a:solidFill>
                <a:latin typeface="Times New Roman"/>
                <a:cs typeface="Times New Roman"/>
              </a:rPr>
              <a:t>dégagée,</a:t>
            </a:r>
            <a:r>
              <a:rPr dirty="0" sz="2400" spc="60">
                <a:solidFill>
                  <a:srgbClr val="006633"/>
                </a:solidFill>
                <a:latin typeface="Times New Roman"/>
                <a:cs typeface="Times New Roman"/>
              </a:rPr>
              <a:t> </a:t>
            </a:r>
            <a:r>
              <a:rPr dirty="0" sz="2400" spc="-70">
                <a:solidFill>
                  <a:srgbClr val="006633"/>
                </a:solidFill>
                <a:latin typeface="Times New Roman"/>
                <a:cs typeface="Times New Roman"/>
              </a:rPr>
              <a:t>circulaire</a:t>
            </a:r>
            <a:endParaRPr sz="2400">
              <a:latin typeface="Times New Roman"/>
              <a:cs typeface="Times New Roman"/>
            </a:endParaRPr>
          </a:p>
          <a:p>
            <a:pPr marL="182880" indent="-170180">
              <a:lnSpc>
                <a:spcPct val="100000"/>
              </a:lnSpc>
              <a:buChar char="-"/>
              <a:tabLst>
                <a:tab pos="183515" algn="l"/>
              </a:tabLst>
            </a:pPr>
            <a:r>
              <a:rPr dirty="0" sz="2400" spc="-30">
                <a:solidFill>
                  <a:srgbClr val="006633"/>
                </a:solidFill>
                <a:latin typeface="Times New Roman"/>
                <a:cs typeface="Times New Roman"/>
              </a:rPr>
              <a:t>Exhibition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474589" y="2564130"/>
            <a:ext cx="2837815" cy="271780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algn="ctr" marR="205104">
              <a:lnSpc>
                <a:spcPct val="100000"/>
              </a:lnSpc>
              <a:spcBef>
                <a:spcPts val="105"/>
              </a:spcBef>
            </a:pPr>
            <a:r>
              <a:rPr dirty="0" sz="3200" spc="5" b="1">
                <a:solidFill>
                  <a:srgbClr val="006633"/>
                </a:solidFill>
                <a:latin typeface="Times New Roman"/>
                <a:cs typeface="Times New Roman"/>
              </a:rPr>
              <a:t>Filles</a:t>
            </a:r>
            <a:endParaRPr sz="3200">
              <a:latin typeface="Times New Roman"/>
              <a:cs typeface="Times New Roman"/>
            </a:endParaRPr>
          </a:p>
          <a:p>
            <a:pPr marL="256540" indent="-170815">
              <a:lnSpc>
                <a:spcPct val="100000"/>
              </a:lnSpc>
              <a:spcBef>
                <a:spcPts val="65"/>
              </a:spcBef>
              <a:buChar char="-"/>
              <a:tabLst>
                <a:tab pos="256540" algn="l"/>
              </a:tabLst>
            </a:pPr>
            <a:r>
              <a:rPr dirty="0" sz="2400" spc="-75">
                <a:solidFill>
                  <a:srgbClr val="006633"/>
                </a:solidFill>
                <a:latin typeface="Times New Roman"/>
                <a:cs typeface="Times New Roman"/>
              </a:rPr>
              <a:t>Bien </a:t>
            </a:r>
            <a:r>
              <a:rPr dirty="0" sz="2400" spc="-35">
                <a:solidFill>
                  <a:srgbClr val="006633"/>
                </a:solidFill>
                <a:latin typeface="Times New Roman"/>
                <a:cs typeface="Times New Roman"/>
              </a:rPr>
              <a:t>dans </a:t>
            </a:r>
            <a:r>
              <a:rPr dirty="0" sz="2400" spc="-95">
                <a:solidFill>
                  <a:srgbClr val="006633"/>
                </a:solidFill>
                <a:latin typeface="Times New Roman"/>
                <a:cs typeface="Times New Roman"/>
              </a:rPr>
              <a:t>le</a:t>
            </a:r>
            <a:r>
              <a:rPr dirty="0" sz="2400" spc="95">
                <a:solidFill>
                  <a:srgbClr val="006633"/>
                </a:solidFill>
                <a:latin typeface="Times New Roman"/>
                <a:cs typeface="Times New Roman"/>
              </a:rPr>
              <a:t> </a:t>
            </a:r>
            <a:r>
              <a:rPr dirty="0" sz="2400" spc="5">
                <a:solidFill>
                  <a:srgbClr val="006633"/>
                </a:solidFill>
                <a:latin typeface="Times New Roman"/>
                <a:cs typeface="Times New Roman"/>
              </a:rPr>
              <a:t>trou</a:t>
            </a:r>
            <a:endParaRPr sz="2400">
              <a:latin typeface="Times New Roman"/>
              <a:cs typeface="Times New Roman"/>
            </a:endParaRPr>
          </a:p>
          <a:p>
            <a:pPr marL="297180" indent="-246379">
              <a:lnSpc>
                <a:spcPct val="100000"/>
              </a:lnSpc>
              <a:buChar char="-"/>
              <a:tabLst>
                <a:tab pos="297180" algn="l"/>
                <a:tab pos="297815" algn="l"/>
              </a:tabLst>
            </a:pPr>
            <a:r>
              <a:rPr dirty="0" sz="2400" spc="-55">
                <a:solidFill>
                  <a:srgbClr val="006633"/>
                </a:solidFill>
                <a:latin typeface="Times New Roman"/>
                <a:cs typeface="Times New Roman"/>
              </a:rPr>
              <a:t>Exigence </a:t>
            </a:r>
            <a:r>
              <a:rPr dirty="0" sz="2400" spc="-35">
                <a:solidFill>
                  <a:srgbClr val="006633"/>
                </a:solidFill>
                <a:latin typeface="Times New Roman"/>
                <a:cs typeface="Times New Roman"/>
              </a:rPr>
              <a:t>de</a:t>
            </a:r>
            <a:r>
              <a:rPr dirty="0" sz="2400" spc="10">
                <a:solidFill>
                  <a:srgbClr val="006633"/>
                </a:solidFill>
                <a:latin typeface="Times New Roman"/>
                <a:cs typeface="Times New Roman"/>
              </a:rPr>
              <a:t> </a:t>
            </a:r>
            <a:r>
              <a:rPr dirty="0" sz="2400" spc="-10">
                <a:solidFill>
                  <a:srgbClr val="006633"/>
                </a:solidFill>
                <a:latin typeface="Times New Roman"/>
                <a:cs typeface="Times New Roman"/>
              </a:rPr>
              <a:t>propreté</a:t>
            </a:r>
            <a:endParaRPr sz="2400">
              <a:latin typeface="Times New Roman"/>
              <a:cs typeface="Times New Roman"/>
            </a:endParaRPr>
          </a:p>
          <a:p>
            <a:pPr marL="256540" indent="-170815">
              <a:lnSpc>
                <a:spcPct val="100000"/>
              </a:lnSpc>
              <a:buChar char="-"/>
              <a:tabLst>
                <a:tab pos="256540" algn="l"/>
              </a:tabLst>
            </a:pPr>
            <a:r>
              <a:rPr dirty="0" sz="2400" spc="-70">
                <a:solidFill>
                  <a:srgbClr val="006633"/>
                </a:solidFill>
                <a:latin typeface="Times New Roman"/>
                <a:cs typeface="Times New Roman"/>
              </a:rPr>
              <a:t>Essuyage </a:t>
            </a:r>
            <a:r>
              <a:rPr dirty="0" sz="2400" spc="-85">
                <a:solidFill>
                  <a:srgbClr val="006633"/>
                </a:solidFill>
                <a:latin typeface="Times New Roman"/>
                <a:cs typeface="Times New Roman"/>
              </a:rPr>
              <a:t>(sexe</a:t>
            </a:r>
            <a:r>
              <a:rPr dirty="0" sz="2400" spc="45">
                <a:solidFill>
                  <a:srgbClr val="006633"/>
                </a:solidFill>
                <a:latin typeface="Times New Roman"/>
                <a:cs typeface="Times New Roman"/>
              </a:rPr>
              <a:t> </a:t>
            </a:r>
            <a:r>
              <a:rPr dirty="0" sz="2400" spc="-90">
                <a:solidFill>
                  <a:srgbClr val="006633"/>
                </a:solidFill>
                <a:latin typeface="Times New Roman"/>
                <a:cs typeface="Times New Roman"/>
              </a:rPr>
              <a:t>sale)</a:t>
            </a:r>
            <a:endParaRPr sz="2400">
              <a:latin typeface="Times New Roman"/>
              <a:cs typeface="Times New Roman"/>
            </a:endParaRPr>
          </a:p>
          <a:p>
            <a:pPr marL="243840" indent="-172085">
              <a:lnSpc>
                <a:spcPct val="100000"/>
              </a:lnSpc>
              <a:spcBef>
                <a:spcPts val="5"/>
              </a:spcBef>
              <a:buChar char="-"/>
              <a:tabLst>
                <a:tab pos="244475" algn="l"/>
              </a:tabLst>
            </a:pPr>
            <a:r>
              <a:rPr dirty="0" sz="2400" spc="-85">
                <a:solidFill>
                  <a:srgbClr val="006633"/>
                </a:solidFill>
                <a:latin typeface="Times New Roman"/>
                <a:cs typeface="Times New Roman"/>
              </a:rPr>
              <a:t>Assise,</a:t>
            </a:r>
            <a:r>
              <a:rPr dirty="0" sz="2400" spc="-10">
                <a:solidFill>
                  <a:srgbClr val="006633"/>
                </a:solidFill>
                <a:latin typeface="Times New Roman"/>
                <a:cs typeface="Times New Roman"/>
              </a:rPr>
              <a:t> </a:t>
            </a:r>
            <a:r>
              <a:rPr dirty="0" sz="2400" spc="-30">
                <a:solidFill>
                  <a:srgbClr val="006633"/>
                </a:solidFill>
                <a:latin typeface="Times New Roman"/>
                <a:cs typeface="Times New Roman"/>
              </a:rPr>
              <a:t>enfoncée</a:t>
            </a:r>
            <a:endParaRPr sz="2400">
              <a:latin typeface="Times New Roman"/>
              <a:cs typeface="Times New Roman"/>
            </a:endParaRPr>
          </a:p>
          <a:p>
            <a:pPr marL="230504" indent="-170815">
              <a:lnSpc>
                <a:spcPct val="100000"/>
              </a:lnSpc>
              <a:buChar char="-"/>
              <a:tabLst>
                <a:tab pos="231140" algn="l"/>
              </a:tabLst>
            </a:pPr>
            <a:r>
              <a:rPr dirty="0" sz="2400" spc="-65">
                <a:solidFill>
                  <a:srgbClr val="006633"/>
                </a:solidFill>
                <a:latin typeface="Times New Roman"/>
                <a:cs typeface="Times New Roman"/>
              </a:rPr>
              <a:t>Vision </a:t>
            </a:r>
            <a:r>
              <a:rPr dirty="0" sz="2400" spc="-40">
                <a:solidFill>
                  <a:srgbClr val="006633"/>
                </a:solidFill>
                <a:latin typeface="Times New Roman"/>
                <a:cs typeface="Times New Roman"/>
              </a:rPr>
              <a:t>réduite </a:t>
            </a:r>
            <a:r>
              <a:rPr dirty="0" sz="2400" spc="-95">
                <a:solidFill>
                  <a:srgbClr val="006633"/>
                </a:solidFill>
                <a:latin typeface="Times New Roman"/>
                <a:cs typeface="Times New Roman"/>
              </a:rPr>
              <a:t>à</a:t>
            </a:r>
            <a:r>
              <a:rPr dirty="0" sz="2400" spc="55">
                <a:solidFill>
                  <a:srgbClr val="006633"/>
                </a:solidFill>
                <a:latin typeface="Times New Roman"/>
                <a:cs typeface="Times New Roman"/>
              </a:rPr>
              <a:t> </a:t>
            </a:r>
            <a:r>
              <a:rPr dirty="0" sz="2400" spc="-55">
                <a:solidFill>
                  <a:srgbClr val="006633"/>
                </a:solidFill>
                <a:latin typeface="Times New Roman"/>
                <a:cs typeface="Times New Roman"/>
              </a:rPr>
              <a:t>180°</a:t>
            </a:r>
            <a:endParaRPr sz="2400">
              <a:latin typeface="Times New Roman"/>
              <a:cs typeface="Times New Roman"/>
            </a:endParaRPr>
          </a:p>
          <a:p>
            <a:pPr marL="259079" indent="-246379">
              <a:lnSpc>
                <a:spcPct val="100000"/>
              </a:lnSpc>
              <a:buChar char="-"/>
              <a:tabLst>
                <a:tab pos="259079" algn="l"/>
                <a:tab pos="259715" algn="l"/>
              </a:tabLst>
            </a:pPr>
            <a:r>
              <a:rPr dirty="0" sz="2400" spc="-40">
                <a:solidFill>
                  <a:srgbClr val="006633"/>
                </a:solidFill>
                <a:latin typeface="Times New Roman"/>
                <a:cs typeface="Times New Roman"/>
              </a:rPr>
              <a:t>Dissimulation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6149721" y="499998"/>
            <a:ext cx="1779904" cy="20002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928662" y="500126"/>
            <a:ext cx="1786001" cy="196799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4D25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raibaud</dc:creator>
  <dc:title>Masculin, féminin et hétéronormativité sur les espaces de rue.</dc:title>
  <dcterms:created xsi:type="dcterms:W3CDTF">2019-05-22T07:02:17Z</dcterms:created>
  <dcterms:modified xsi:type="dcterms:W3CDTF">2019-05-22T07:02:17Z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2019-05-15T00:00:00Z</vt:filetime>
  </property>
  <property fmtid="{D5CDD505-2E9C-101B-9397-08002B2CF9AE}" pid="3" name="Creator">
    <vt:lpwstr>Microsoft® PowerPoint® 2010</vt:lpwstr>
  </property>
  <property fmtid="{D5CDD505-2E9C-101B-9397-08002B2CF9AE}" pid="4" name="LastSaved">
    <vt:filetime>2019-05-22T00:00:00Z</vt:filetime>
  </property>
</Properties>
</file>